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67" r:id="rId5"/>
    <p:sldId id="258" r:id="rId6"/>
    <p:sldId id="268" r:id="rId7"/>
    <p:sldId id="276" r:id="rId8"/>
    <p:sldId id="269" r:id="rId9"/>
    <p:sldId id="277" r:id="rId10"/>
    <p:sldId id="271" r:id="rId11"/>
    <p:sldId id="273" r:id="rId12"/>
    <p:sldId id="272" r:id="rId13"/>
    <p:sldId id="278" r:id="rId14"/>
    <p:sldId id="260" r:id="rId15"/>
  </p:sldIdLst>
  <p:sldSz cx="18288000" cy="10287000"/>
  <p:notesSz cx="6858000" cy="9144000"/>
  <p:embeddedFontLst>
    <p:embeddedFont>
      <p:font typeface="Fira Sans Bold Bold" panose="020B0604020202020204" charset="0"/>
      <p:regular r:id="rId17"/>
    </p:embeddedFont>
    <p:embeddedFont>
      <p:font typeface="Fira Sans Light" panose="020B0604020202020204" charset="0"/>
      <p:regular r:id="rId18"/>
    </p:embeddedFont>
    <p:embeddedFont>
      <p:font typeface="Fira Sans Medium Bold" panose="020B0604020202020204" charset="0"/>
      <p:regular r:id="rId19"/>
    </p:embeddedFont>
    <p:embeddedFont>
      <p:font typeface="Fira Sans Light Bold" panose="020B0604020202020204" charset="0"/>
      <p:regular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613"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B6DC9-4E90-40D0-B1AA-27C66AD17A93}" type="datetimeFigureOut">
              <a:rPr lang="en-US" smtClean="0"/>
              <a:t>9/26/2021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0A99E-7C61-4BE8-9CFB-DADF0D3B7799}" type="slidenum">
              <a:rPr lang="en-US" smtClean="0"/>
              <a:t>‹#›</a:t>
            </a:fld>
            <a:endParaRPr lang="en-US"/>
          </a:p>
        </p:txBody>
      </p:sp>
    </p:spTree>
    <p:extLst>
      <p:ext uri="{BB962C8B-B14F-4D97-AF65-F5344CB8AC3E}">
        <p14:creationId xmlns:p14="http://schemas.microsoft.com/office/powerpoint/2010/main" val="115755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kaggle.com/daishinkan002/men-women-shoes-reviews/code"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004036" y="2185041"/>
            <a:ext cx="16170164" cy="13022513"/>
            <a:chOff x="0" y="0"/>
            <a:chExt cx="6438437" cy="5372100"/>
          </a:xfrm>
        </p:grpSpPr>
        <p:sp>
          <p:nvSpPr>
            <p:cNvPr id="3" name="Freeform 3"/>
            <p:cNvSpPr/>
            <p:nvPr/>
          </p:nvSpPr>
          <p:spPr>
            <a:xfrm>
              <a:off x="0" y="0"/>
              <a:ext cx="6438437" cy="5372100"/>
            </a:xfrm>
            <a:custGeom>
              <a:avLst/>
              <a:gdLst/>
              <a:ahLst/>
              <a:cxnLst/>
              <a:rect l="l" t="t" r="r" b="b"/>
              <a:pathLst>
                <a:path w="6438437" h="5372100">
                  <a:moveTo>
                    <a:pt x="4887767" y="0"/>
                  </a:moveTo>
                  <a:lnTo>
                    <a:pt x="1550670" y="0"/>
                  </a:lnTo>
                  <a:lnTo>
                    <a:pt x="0" y="2686050"/>
                  </a:lnTo>
                  <a:lnTo>
                    <a:pt x="1550670" y="5372100"/>
                  </a:lnTo>
                  <a:lnTo>
                    <a:pt x="4887768" y="5372100"/>
                  </a:lnTo>
                  <a:lnTo>
                    <a:pt x="6438437" y="2686050"/>
                  </a:lnTo>
                  <a:lnTo>
                    <a:pt x="4887767" y="0"/>
                  </a:lnTo>
                  <a:close/>
                </a:path>
              </a:pathLst>
            </a:custGeom>
            <a:solidFill>
              <a:srgbClr val="A066CB"/>
            </a:solidFill>
          </p:spPr>
        </p:sp>
      </p:grpSp>
      <p:grpSp>
        <p:nvGrpSpPr>
          <p:cNvPr id="4" name="Group 4"/>
          <p:cNvGrpSpPr>
            <a:grpSpLocks noChangeAspect="1"/>
          </p:cNvGrpSpPr>
          <p:nvPr/>
        </p:nvGrpSpPr>
        <p:grpSpPr>
          <a:xfrm>
            <a:off x="-5115950" y="-4312031"/>
            <a:ext cx="15021950" cy="13008331"/>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551" r="-45288" b="-8440"/>
              </a:stretch>
            </a:blipFill>
          </p:spPr>
        </p:sp>
      </p:grpSp>
      <p:grpSp>
        <p:nvGrpSpPr>
          <p:cNvPr id="6" name="Group 6"/>
          <p:cNvGrpSpPr/>
          <p:nvPr/>
        </p:nvGrpSpPr>
        <p:grpSpPr>
          <a:xfrm rot="-10800000">
            <a:off x="6004036" y="-10855790"/>
            <a:ext cx="16170163" cy="13047924"/>
            <a:chOff x="-182916" y="0"/>
            <a:chExt cx="6469351" cy="5372100"/>
          </a:xfrm>
        </p:grpSpPr>
        <p:sp>
          <p:nvSpPr>
            <p:cNvPr id="7" name="Freeform 7"/>
            <p:cNvSpPr/>
            <p:nvPr/>
          </p:nvSpPr>
          <p:spPr>
            <a:xfrm>
              <a:off x="-182916" y="0"/>
              <a:ext cx="6469351" cy="5372100"/>
            </a:xfrm>
            <a:custGeom>
              <a:avLst/>
              <a:gdLst/>
              <a:ahLst/>
              <a:cxnLst/>
              <a:rect l="l" t="t" r="r" b="b"/>
              <a:pathLst>
                <a:path w="6469351" h="5372100">
                  <a:moveTo>
                    <a:pt x="4918681" y="0"/>
                  </a:moveTo>
                  <a:lnTo>
                    <a:pt x="1550670" y="0"/>
                  </a:lnTo>
                  <a:lnTo>
                    <a:pt x="0" y="2686050"/>
                  </a:lnTo>
                  <a:lnTo>
                    <a:pt x="1550670" y="5372100"/>
                  </a:lnTo>
                  <a:lnTo>
                    <a:pt x="4918682" y="5372100"/>
                  </a:lnTo>
                  <a:lnTo>
                    <a:pt x="6469351" y="2686050"/>
                  </a:lnTo>
                  <a:lnTo>
                    <a:pt x="4918681" y="0"/>
                  </a:lnTo>
                  <a:close/>
                </a:path>
              </a:pathLst>
            </a:custGeom>
            <a:solidFill>
              <a:srgbClr val="FFFFFF"/>
            </a:solidFill>
          </p:spPr>
        </p:sp>
      </p:grpSp>
      <p:sp>
        <p:nvSpPr>
          <p:cNvPr id="10" name="TextBox 10"/>
          <p:cNvSpPr txBox="1"/>
          <p:nvPr/>
        </p:nvSpPr>
        <p:spPr>
          <a:xfrm>
            <a:off x="10081437" y="1620476"/>
            <a:ext cx="3714750" cy="525785"/>
          </a:xfrm>
          <a:prstGeom prst="rect">
            <a:avLst/>
          </a:prstGeom>
        </p:spPr>
        <p:txBody>
          <a:bodyPr wrap="square" lIns="0" tIns="0" rIns="0" bIns="0" rtlCol="0" anchor="t">
            <a:spAutoFit/>
          </a:bodyPr>
          <a:lstStyle/>
          <a:p>
            <a:pPr>
              <a:lnSpc>
                <a:spcPts val="4059"/>
              </a:lnSpc>
              <a:spcBef>
                <a:spcPct val="0"/>
              </a:spcBef>
            </a:pPr>
            <a:r>
              <a:rPr lang="en-US" sz="2899" dirty="0" smtClean="0">
                <a:solidFill>
                  <a:srgbClr val="000000"/>
                </a:solidFill>
                <a:latin typeface="Fira Sans Bold Bold"/>
              </a:rPr>
              <a:t>Author : </a:t>
            </a:r>
            <a:r>
              <a:rPr lang="en-US" sz="2899" dirty="0" err="1" smtClean="0">
                <a:solidFill>
                  <a:srgbClr val="000000"/>
                </a:solidFill>
                <a:latin typeface="Fira Sans Bold Bold"/>
              </a:rPr>
              <a:t>Juanda</a:t>
            </a:r>
            <a:r>
              <a:rPr lang="en-US" sz="2899" dirty="0" smtClean="0">
                <a:solidFill>
                  <a:srgbClr val="000000"/>
                </a:solidFill>
                <a:latin typeface="Fira Sans Bold Bold"/>
              </a:rPr>
              <a:t> </a:t>
            </a:r>
            <a:r>
              <a:rPr lang="en-US" sz="2899" dirty="0" err="1" smtClean="0">
                <a:solidFill>
                  <a:srgbClr val="000000"/>
                </a:solidFill>
                <a:latin typeface="Fira Sans Bold Bold"/>
              </a:rPr>
              <a:t>Lizar</a:t>
            </a:r>
            <a:endParaRPr lang="en-US" sz="2899" dirty="0">
              <a:solidFill>
                <a:srgbClr val="000000"/>
              </a:solidFill>
              <a:latin typeface="Fira Sans Bold Bold"/>
            </a:endParaRPr>
          </a:p>
        </p:txBody>
      </p:sp>
      <p:grpSp>
        <p:nvGrpSpPr>
          <p:cNvPr id="11" name="Group 11"/>
          <p:cNvGrpSpPr/>
          <p:nvPr/>
        </p:nvGrpSpPr>
        <p:grpSpPr>
          <a:xfrm>
            <a:off x="-1295400" y="7328838"/>
            <a:ext cx="19383375" cy="6548393"/>
            <a:chOff x="-13923356" y="277792"/>
            <a:chExt cx="25844500" cy="4134780"/>
          </a:xfrm>
        </p:grpSpPr>
        <p:sp>
          <p:nvSpPr>
            <p:cNvPr id="12" name="TextBox 12"/>
            <p:cNvSpPr txBox="1"/>
            <p:nvPr/>
          </p:nvSpPr>
          <p:spPr>
            <a:xfrm>
              <a:off x="-13923356" y="2326253"/>
              <a:ext cx="12674600" cy="2086319"/>
            </a:xfrm>
            <a:prstGeom prst="rect">
              <a:avLst/>
            </a:prstGeom>
          </p:spPr>
          <p:txBody>
            <a:bodyPr wrap="square" lIns="0" tIns="0" rIns="0" bIns="0" rtlCol="0" anchor="t">
              <a:spAutoFit/>
            </a:bodyPr>
            <a:lstStyle/>
            <a:p>
              <a:pPr algn="r">
                <a:lnSpc>
                  <a:spcPts val="10800"/>
                </a:lnSpc>
              </a:pPr>
              <a:r>
                <a:rPr lang="en-US" sz="6600" spc="270" dirty="0" smtClean="0">
                  <a:solidFill>
                    <a:srgbClr val="FFFFFF"/>
                  </a:solidFill>
                  <a:latin typeface="Fira Sans Bold Bold"/>
                </a:rPr>
                <a:t>Sentiment Analysis</a:t>
              </a:r>
            </a:p>
            <a:p>
              <a:pPr algn="r">
                <a:lnSpc>
                  <a:spcPts val="10800"/>
                </a:lnSpc>
              </a:pPr>
              <a:r>
                <a:rPr lang="en-US" sz="6600" spc="270" dirty="0" smtClean="0">
                  <a:solidFill>
                    <a:srgbClr val="FFFFFF"/>
                  </a:solidFill>
                  <a:latin typeface="Fira Sans Bold Bold"/>
                </a:rPr>
                <a:t>Ecommerce Shoes</a:t>
              </a:r>
              <a:endParaRPr lang="en-US" sz="6600" spc="270" dirty="0">
                <a:solidFill>
                  <a:srgbClr val="FFFFFF"/>
                </a:solidFill>
                <a:latin typeface="Fira Sans Bold Bold"/>
              </a:endParaRPr>
            </a:p>
          </p:txBody>
        </p:sp>
        <p:sp>
          <p:nvSpPr>
            <p:cNvPr id="13" name="TextBox 13"/>
            <p:cNvSpPr txBox="1"/>
            <p:nvPr/>
          </p:nvSpPr>
          <p:spPr>
            <a:xfrm>
              <a:off x="59344" y="277792"/>
              <a:ext cx="11861800" cy="319440"/>
            </a:xfrm>
            <a:prstGeom prst="rect">
              <a:avLst/>
            </a:prstGeom>
          </p:spPr>
          <p:txBody>
            <a:bodyPr wrap="square" lIns="0" tIns="0" rIns="0" bIns="0" rtlCol="0" anchor="t">
              <a:spAutoFit/>
            </a:bodyPr>
            <a:lstStyle/>
            <a:p>
              <a:pPr algn="ctr">
                <a:lnSpc>
                  <a:spcPts val="4200"/>
                </a:lnSpc>
              </a:pPr>
              <a:endParaRPr lang="en-US" sz="3000" spc="89" dirty="0">
                <a:solidFill>
                  <a:srgbClr val="FFFFFF"/>
                </a:solidFill>
                <a:latin typeface="Fira Sans Light Bold"/>
              </a:endParaRPr>
            </a:p>
          </p:txBody>
        </p:sp>
      </p:grpSp>
      <p:sp>
        <p:nvSpPr>
          <p:cNvPr id="16" name="TextBox 12"/>
          <p:cNvSpPr txBox="1"/>
          <p:nvPr/>
        </p:nvSpPr>
        <p:spPr>
          <a:xfrm>
            <a:off x="8020050" y="5941427"/>
            <a:ext cx="9505950" cy="1174681"/>
          </a:xfrm>
          <a:prstGeom prst="rect">
            <a:avLst/>
          </a:prstGeom>
        </p:spPr>
        <p:txBody>
          <a:bodyPr wrap="square" lIns="0" tIns="0" rIns="0" bIns="0" rtlCol="0" anchor="t">
            <a:spAutoFit/>
          </a:bodyPr>
          <a:lstStyle/>
          <a:p>
            <a:pPr algn="r">
              <a:lnSpc>
                <a:spcPts val="10800"/>
              </a:lnSpc>
            </a:pPr>
            <a:r>
              <a:rPr lang="en-US" sz="4000" spc="270" dirty="0" smtClean="0">
                <a:solidFill>
                  <a:srgbClr val="FFFFFF"/>
                </a:solidFill>
                <a:latin typeface="Fira Sans Bold Bold"/>
              </a:rPr>
              <a:t>Reviews Shoes Sandals Purchased</a:t>
            </a:r>
            <a:endParaRPr lang="en-US" sz="4000" spc="270" dirty="0">
              <a:solidFill>
                <a:srgbClr val="FFFFFF"/>
              </a:solidFill>
              <a:latin typeface="Fira Sans Bold Bold"/>
            </a:endParaRPr>
          </a:p>
        </p:txBody>
      </p:sp>
      <p:sp>
        <p:nvSpPr>
          <p:cNvPr id="17" name="TextBox 12"/>
          <p:cNvSpPr txBox="1"/>
          <p:nvPr/>
        </p:nvSpPr>
        <p:spPr>
          <a:xfrm>
            <a:off x="8180424" y="5162118"/>
            <a:ext cx="9505950" cy="1384995"/>
          </a:xfrm>
          <a:prstGeom prst="rect">
            <a:avLst/>
          </a:prstGeom>
        </p:spPr>
        <p:txBody>
          <a:bodyPr wrap="square" lIns="0" tIns="0" rIns="0" bIns="0" rtlCol="0" anchor="t">
            <a:spAutoFit/>
          </a:bodyPr>
          <a:lstStyle/>
          <a:p>
            <a:pPr algn="r">
              <a:lnSpc>
                <a:spcPts val="10800"/>
              </a:lnSpc>
            </a:pPr>
            <a:r>
              <a:rPr lang="en-US" sz="4800" spc="270" dirty="0" smtClean="0">
                <a:solidFill>
                  <a:srgbClr val="FFFFFF"/>
                </a:solidFill>
                <a:latin typeface="Fira Sans Bold Bold"/>
              </a:rPr>
              <a:t>Sentiment Analysis Prediction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8092" y="342900"/>
            <a:ext cx="6951571" cy="1261884"/>
          </a:xfrm>
          <a:prstGeom prst="rect">
            <a:avLst/>
          </a:prstGeom>
        </p:spPr>
        <p:txBody>
          <a:bodyPr lIns="0" tIns="0" rIns="0" bIns="0" rtlCol="0" anchor="t">
            <a:spAutoFit/>
          </a:bodyPr>
          <a:lstStyle/>
          <a:p>
            <a:pPr>
              <a:lnSpc>
                <a:spcPts val="10999"/>
              </a:lnSpc>
            </a:pPr>
            <a:r>
              <a:rPr lang="en-US" sz="6000" dirty="0" smtClean="0">
                <a:solidFill>
                  <a:srgbClr val="1836B2"/>
                </a:solidFill>
                <a:latin typeface="Fira Sans Medium Bold"/>
              </a:rPr>
              <a:t>Modelling </a:t>
            </a:r>
            <a:endParaRPr lang="en-US" sz="6000" dirty="0">
              <a:solidFill>
                <a:srgbClr val="1836B2"/>
              </a:solidFill>
              <a:latin typeface="Fira Sans Medium Bold"/>
            </a:endParaRPr>
          </a:p>
        </p:txBody>
      </p:sp>
      <p:grpSp>
        <p:nvGrpSpPr>
          <p:cNvPr id="13" name="Group 13"/>
          <p:cNvGrpSpPr/>
          <p:nvPr/>
        </p:nvGrpSpPr>
        <p:grpSpPr>
          <a:xfrm rot="-5400000">
            <a:off x="-5143500"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21" name="Rectangle 2"/>
          <p:cNvSpPr>
            <a:spLocks noChangeArrowheads="1"/>
          </p:cNvSpPr>
          <p:nvPr/>
        </p:nvSpPr>
        <p:spPr bwMode="auto">
          <a:xfrm>
            <a:off x="1603966" y="3467292"/>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
          <p:cNvSpPr>
            <a:spLocks noChangeArrowheads="1"/>
          </p:cNvSpPr>
          <p:nvPr/>
        </p:nvSpPr>
        <p:spPr bwMode="auto">
          <a:xfrm>
            <a:off x="9448800" y="6867407"/>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13"/>
          <p:cNvSpPr txBox="1"/>
          <p:nvPr/>
        </p:nvSpPr>
        <p:spPr>
          <a:xfrm>
            <a:off x="1603966" y="2208712"/>
            <a:ext cx="15011400" cy="5447645"/>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dirty="0" smtClean="0">
                <a:latin typeface="Fira Sans Light" panose="020B0604020202020204" charset="0"/>
              </a:rPr>
              <a:t>Classification model only into 2 groups positive and negative : </a:t>
            </a:r>
            <a:r>
              <a:rPr lang="en-US" sz="2800" dirty="0">
                <a:latin typeface="Fira Sans Light" panose="020B0604020202020204" charset="0"/>
              </a:rPr>
              <a:t>reviews rating 1-2 will be labeled </a:t>
            </a:r>
            <a:r>
              <a:rPr lang="en-US" sz="2800" dirty="0" smtClean="0">
                <a:latin typeface="Fira Sans Light" panose="020B0604020202020204" charset="0"/>
              </a:rPr>
              <a:t>negative, </a:t>
            </a:r>
            <a:r>
              <a:rPr lang="en-US" sz="2800" dirty="0">
                <a:latin typeface="Fira Sans Light" panose="020B0604020202020204" charset="0"/>
              </a:rPr>
              <a:t>reviews rating will be score 4-5 will be labeled </a:t>
            </a:r>
            <a:r>
              <a:rPr lang="en-US" sz="2800" dirty="0" smtClean="0">
                <a:latin typeface="Fira Sans Light" panose="020B0604020202020204" charset="0"/>
              </a:rPr>
              <a:t>positive while rating 3 will be dropped since they are neutral.</a:t>
            </a:r>
          </a:p>
          <a:p>
            <a:pPr marL="457200" indent="-457200">
              <a:buFont typeface="Arial" panose="020B0604020202020204" pitchFamily="34" charset="0"/>
              <a:buChar char="•"/>
            </a:pPr>
            <a:r>
              <a:rPr lang="en-US" sz="2800" dirty="0" smtClean="0">
                <a:latin typeface="Fira Sans Light" panose="020B0604020202020204" charset="0"/>
              </a:rPr>
              <a:t>The </a:t>
            </a:r>
            <a:r>
              <a:rPr lang="en-US" sz="2800" dirty="0">
                <a:latin typeface="Fira Sans Light" panose="020B0604020202020204" charset="0"/>
              </a:rPr>
              <a:t>classification model used is the SVM </a:t>
            </a:r>
            <a:r>
              <a:rPr lang="en-US" sz="2800" dirty="0" smtClean="0">
                <a:latin typeface="Fira Sans Light" panose="020B0604020202020204" charset="0"/>
              </a:rPr>
              <a:t>model</a:t>
            </a:r>
          </a:p>
          <a:p>
            <a:pPr marL="457200" indent="-457200">
              <a:buFont typeface="Arial" panose="020B0604020202020204" pitchFamily="34" charset="0"/>
              <a:buChar char="•"/>
            </a:pPr>
            <a:r>
              <a:rPr lang="en-US" sz="2800" dirty="0" smtClean="0">
                <a:latin typeface="Fira Sans Light" panose="020B0604020202020204" charset="0"/>
              </a:rPr>
              <a:t>handling </a:t>
            </a:r>
            <a:r>
              <a:rPr lang="en-US" sz="2800" dirty="0">
                <a:latin typeface="Fira Sans Light" panose="020B0604020202020204" charset="0"/>
              </a:rPr>
              <a:t>imbalance data by </a:t>
            </a:r>
            <a:r>
              <a:rPr lang="en-US" sz="2800" dirty="0" smtClean="0">
                <a:latin typeface="Fira Sans Light" panose="020B0604020202020204" charset="0"/>
              </a:rPr>
              <a:t>resampling, resampling </a:t>
            </a:r>
            <a:r>
              <a:rPr lang="en-US" sz="2800" dirty="0">
                <a:latin typeface="Fira Sans Light" panose="020B0604020202020204" charset="0"/>
              </a:rPr>
              <a:t>doing equally representative of all </a:t>
            </a:r>
            <a:r>
              <a:rPr lang="en-US" sz="2800" dirty="0" smtClean="0">
                <a:latin typeface="Fira Sans Light" panose="020B0604020202020204" charset="0"/>
              </a:rPr>
              <a:t>classes, </a:t>
            </a:r>
            <a:r>
              <a:rPr lang="en-US" sz="2800" dirty="0">
                <a:latin typeface="Fira Sans Light" panose="020B0604020202020204" charset="0"/>
              </a:rPr>
              <a:t>sample taken is 1900 data on each </a:t>
            </a:r>
            <a:r>
              <a:rPr lang="en-US" sz="2800" dirty="0" smtClean="0">
                <a:latin typeface="Fira Sans Light" panose="020B0604020202020204" charset="0"/>
              </a:rPr>
              <a:t>label.</a:t>
            </a:r>
            <a:endParaRPr lang="en-US" sz="2800" dirty="0">
              <a:latin typeface="Fira Sans Light" panose="020B0604020202020204" charset="0"/>
            </a:endParaRPr>
          </a:p>
          <a:p>
            <a:pPr marL="457200" indent="-457200">
              <a:buFont typeface="Arial" panose="020B0604020202020204" pitchFamily="34" charset="0"/>
              <a:buChar char="•"/>
            </a:pPr>
            <a:endParaRPr lang="en-US" sz="2800" dirty="0">
              <a:latin typeface="Fira Sans Light" panose="020B0604020202020204" charset="0"/>
            </a:endParaRPr>
          </a:p>
          <a:p>
            <a:pPr marL="457200" indent="-457200">
              <a:buFont typeface="Arial" panose="020B0604020202020204" pitchFamily="34" charset="0"/>
              <a:buChar char="•"/>
            </a:pPr>
            <a:endParaRPr lang="en-US" sz="2800" dirty="0" smtClean="0">
              <a:latin typeface="Fira Sans Light" panose="020B0604020202020204" charset="0"/>
            </a:endParaRPr>
          </a:p>
          <a:p>
            <a:pPr marL="457200" indent="-457200">
              <a:buFont typeface="Arial" panose="020B0604020202020204" pitchFamily="34" charset="0"/>
              <a:buChar char="•"/>
            </a:pPr>
            <a:endParaRPr lang="en-US" sz="2800" dirty="0">
              <a:latin typeface="Fira Sans Light" panose="020B0604020202020204" charset="0"/>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sz="2800" dirty="0">
              <a:latin typeface="Fira Sans Light" panose="020B0604020202020204" charset="0"/>
            </a:endParaRPr>
          </a:p>
          <a:p>
            <a:r>
              <a:rPr lang="en-US" sz="2800" dirty="0">
                <a:latin typeface="Fira Sans Light" panose="020B0604020202020204" charset="0"/>
              </a:rPr>
              <a:t/>
            </a:r>
            <a:br>
              <a:rPr lang="en-US" sz="2800" dirty="0">
                <a:latin typeface="Fira Sans Light" panose="020B0604020202020204" charset="0"/>
              </a:rPr>
            </a:br>
            <a:endParaRPr lang="en-US" sz="2800" spc="15" dirty="0">
              <a:solidFill>
                <a:srgbClr val="000000"/>
              </a:solidFill>
              <a:latin typeface="Fira Sans Light" panose="020B0604020202020204" charset="0"/>
            </a:endParaRPr>
          </a:p>
        </p:txBody>
      </p:sp>
      <p:sp>
        <p:nvSpPr>
          <p:cNvPr id="4" name="Rectangle 3"/>
          <p:cNvSpPr/>
          <p:nvPr/>
        </p:nvSpPr>
        <p:spPr>
          <a:xfrm>
            <a:off x="2483941" y="9101435"/>
            <a:ext cx="4678859" cy="707886"/>
          </a:xfrm>
          <a:prstGeom prst="rect">
            <a:avLst/>
          </a:prstGeom>
          <a:noFill/>
        </p:spPr>
        <p:txBody>
          <a:bodyPr wrap="squar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Before sampling</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p:cNvPicPr>
            <a:picLocks noChangeAspect="1"/>
          </p:cNvPicPr>
          <p:nvPr/>
        </p:nvPicPr>
        <p:blipFill>
          <a:blip r:embed="rId2"/>
          <a:stretch>
            <a:fillRect/>
          </a:stretch>
        </p:blipFill>
        <p:spPr>
          <a:xfrm>
            <a:off x="1642066" y="4932534"/>
            <a:ext cx="6408028" cy="4168901"/>
          </a:xfrm>
          <a:prstGeom prst="rect">
            <a:avLst/>
          </a:prstGeom>
        </p:spPr>
      </p:pic>
      <p:pic>
        <p:nvPicPr>
          <p:cNvPr id="16" name="Picture 15"/>
          <p:cNvPicPr>
            <a:picLocks noChangeAspect="1"/>
          </p:cNvPicPr>
          <p:nvPr/>
        </p:nvPicPr>
        <p:blipFill>
          <a:blip r:embed="rId3"/>
          <a:stretch>
            <a:fillRect/>
          </a:stretch>
        </p:blipFill>
        <p:spPr>
          <a:xfrm>
            <a:off x="9462655" y="5049493"/>
            <a:ext cx="6542870" cy="4093028"/>
          </a:xfrm>
          <a:prstGeom prst="rect">
            <a:avLst/>
          </a:prstGeom>
        </p:spPr>
      </p:pic>
      <p:sp>
        <p:nvSpPr>
          <p:cNvPr id="26" name="Rectangle 25"/>
          <p:cNvSpPr/>
          <p:nvPr/>
        </p:nvSpPr>
        <p:spPr>
          <a:xfrm>
            <a:off x="10394660" y="9168346"/>
            <a:ext cx="4678859" cy="707886"/>
          </a:xfrm>
          <a:prstGeom prst="rect">
            <a:avLst/>
          </a:prstGeom>
          <a:noFill/>
        </p:spPr>
        <p:txBody>
          <a:bodyPr wrap="squar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After sampling</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15"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1680605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8092" y="342900"/>
            <a:ext cx="6951571" cy="1261884"/>
          </a:xfrm>
          <a:prstGeom prst="rect">
            <a:avLst/>
          </a:prstGeom>
        </p:spPr>
        <p:txBody>
          <a:bodyPr lIns="0" tIns="0" rIns="0" bIns="0" rtlCol="0" anchor="t">
            <a:spAutoFit/>
          </a:bodyPr>
          <a:lstStyle/>
          <a:p>
            <a:pPr>
              <a:lnSpc>
                <a:spcPts val="10999"/>
              </a:lnSpc>
            </a:pPr>
            <a:r>
              <a:rPr lang="en-US" sz="6000" dirty="0" smtClean="0">
                <a:solidFill>
                  <a:srgbClr val="1836B2"/>
                </a:solidFill>
                <a:latin typeface="Fira Sans Medium Bold"/>
              </a:rPr>
              <a:t>Modelling </a:t>
            </a:r>
            <a:endParaRPr lang="en-US" sz="6000" dirty="0">
              <a:solidFill>
                <a:srgbClr val="1836B2"/>
              </a:solidFill>
              <a:latin typeface="Fira Sans Medium Bold"/>
            </a:endParaRPr>
          </a:p>
        </p:txBody>
      </p:sp>
      <p:grpSp>
        <p:nvGrpSpPr>
          <p:cNvPr id="13" name="Group 13"/>
          <p:cNvGrpSpPr/>
          <p:nvPr/>
        </p:nvGrpSpPr>
        <p:grpSpPr>
          <a:xfrm rot="-5400000">
            <a:off x="-5143500"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21" name="Rectangle 2"/>
          <p:cNvSpPr>
            <a:spLocks noChangeArrowheads="1"/>
          </p:cNvSpPr>
          <p:nvPr/>
        </p:nvSpPr>
        <p:spPr bwMode="auto">
          <a:xfrm>
            <a:off x="1603966" y="3467292"/>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
          <p:cNvSpPr>
            <a:spLocks noChangeArrowheads="1"/>
          </p:cNvSpPr>
          <p:nvPr/>
        </p:nvSpPr>
        <p:spPr bwMode="auto">
          <a:xfrm>
            <a:off x="9448800" y="6867407"/>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13"/>
          <p:cNvSpPr txBox="1"/>
          <p:nvPr/>
        </p:nvSpPr>
        <p:spPr>
          <a:xfrm>
            <a:off x="8825029" y="2290584"/>
            <a:ext cx="9495628" cy="5170646"/>
          </a:xfrm>
          <a:prstGeom prst="rect">
            <a:avLst/>
          </a:prstGeom>
        </p:spPr>
        <p:txBody>
          <a:bodyPr wrap="square" lIns="0" tIns="0" rIns="0" bIns="0" rtlCol="0" anchor="t">
            <a:spAutoFit/>
          </a:bodyPr>
          <a:lstStyle/>
          <a:p>
            <a:r>
              <a:rPr lang="en-US" sz="2800" dirty="0">
                <a:latin typeface="Fira Sans Light" panose="020B0604020202020204" charset="0"/>
              </a:rPr>
              <a:t/>
            </a:r>
            <a:br>
              <a:rPr lang="en-US" sz="2800" dirty="0">
                <a:latin typeface="Fira Sans Light" panose="020B0604020202020204" charset="0"/>
              </a:rPr>
            </a:br>
            <a:r>
              <a:rPr lang="en-US" sz="2800" dirty="0">
                <a:latin typeface="Fira Sans Light" panose="020B0604020202020204" charset="0"/>
              </a:rPr>
              <a:t>From the Confusion matrix, we can see the sum of</a:t>
            </a:r>
          </a:p>
          <a:p>
            <a:pPr marL="457200" indent="-457200">
              <a:buFont typeface="Wingdings" panose="05000000000000000000" pitchFamily="2" charset="2"/>
              <a:buChar char="ü"/>
            </a:pPr>
            <a:r>
              <a:rPr lang="en-US" sz="2800" dirty="0" smtClean="0">
                <a:latin typeface="Fira Sans Light" panose="020B0604020202020204" charset="0"/>
              </a:rPr>
              <a:t>True Positive </a:t>
            </a:r>
            <a:r>
              <a:rPr lang="en-US" sz="2800" dirty="0">
                <a:latin typeface="Fira Sans Light" panose="020B0604020202020204" charset="0"/>
              </a:rPr>
              <a:t>= </a:t>
            </a:r>
            <a:r>
              <a:rPr lang="en-US" sz="2800" dirty="0" smtClean="0">
                <a:latin typeface="Fira Sans Light" panose="020B0604020202020204" charset="0"/>
              </a:rPr>
              <a:t>345, sentiment </a:t>
            </a:r>
            <a:r>
              <a:rPr lang="en-US" sz="2800" dirty="0">
                <a:latin typeface="Fira Sans Light" panose="020B0604020202020204" charset="0"/>
              </a:rPr>
              <a:t>which was predicted </a:t>
            </a:r>
            <a:r>
              <a:rPr lang="en-US" sz="2800" dirty="0" smtClean="0">
                <a:latin typeface="Fira Sans Light" panose="020B0604020202020204" charset="0"/>
              </a:rPr>
              <a:t>positive and </a:t>
            </a:r>
            <a:r>
              <a:rPr lang="en-US" sz="2800" dirty="0">
                <a:latin typeface="Fira Sans Light" panose="020B0604020202020204" charset="0"/>
              </a:rPr>
              <a:t>is actually </a:t>
            </a:r>
            <a:r>
              <a:rPr lang="en-US" sz="2800" dirty="0" smtClean="0">
                <a:latin typeface="Fira Sans Light" panose="020B0604020202020204" charset="0"/>
              </a:rPr>
              <a:t>Positive</a:t>
            </a:r>
          </a:p>
          <a:p>
            <a:pPr marL="457200" indent="-457200">
              <a:buFont typeface="Wingdings" panose="05000000000000000000" pitchFamily="2" charset="2"/>
              <a:buChar char="ü"/>
            </a:pPr>
            <a:r>
              <a:rPr lang="en-US" sz="2800" dirty="0" smtClean="0">
                <a:latin typeface="Fira Sans Light" panose="020B0604020202020204" charset="0"/>
              </a:rPr>
              <a:t>False Positive = 42, sentiment which </a:t>
            </a:r>
            <a:r>
              <a:rPr lang="en-US" sz="2800" dirty="0">
                <a:latin typeface="Fira Sans Light" panose="020B0604020202020204" charset="0"/>
              </a:rPr>
              <a:t>was predicted as </a:t>
            </a:r>
            <a:r>
              <a:rPr lang="en-US" sz="2800" dirty="0" smtClean="0">
                <a:latin typeface="Fira Sans Light" panose="020B0604020202020204" charset="0"/>
              </a:rPr>
              <a:t>positive</a:t>
            </a:r>
            <a:r>
              <a:rPr lang="en-US" sz="2800" dirty="0">
                <a:latin typeface="Fira Sans Light" panose="020B0604020202020204" charset="0"/>
              </a:rPr>
              <a:t>, but is actually </a:t>
            </a:r>
            <a:r>
              <a:rPr lang="en-US" sz="2800" dirty="0" smtClean="0">
                <a:latin typeface="Fira Sans Light" panose="020B0604020202020204" charset="0"/>
              </a:rPr>
              <a:t>negative</a:t>
            </a:r>
            <a:r>
              <a:rPr lang="en-US" sz="2800" dirty="0">
                <a:latin typeface="Fira Sans Light" panose="020B0604020202020204" charset="0"/>
              </a:rPr>
              <a:t>, or in simple words the </a:t>
            </a:r>
            <a:r>
              <a:rPr lang="en-US" sz="2800" dirty="0" smtClean="0">
                <a:latin typeface="Fira Sans Light" panose="020B0604020202020204" charset="0"/>
              </a:rPr>
              <a:t>note </a:t>
            </a:r>
            <a:r>
              <a:rPr lang="en-US" sz="2800" dirty="0">
                <a:latin typeface="Fira Sans Light" panose="020B0604020202020204" charset="0"/>
              </a:rPr>
              <a:t>wrongly predicted as </a:t>
            </a:r>
            <a:r>
              <a:rPr lang="en-US" sz="2800" dirty="0" smtClean="0">
                <a:latin typeface="Fira Sans Light" panose="020B0604020202020204" charset="0"/>
              </a:rPr>
              <a:t>sentiment </a:t>
            </a:r>
            <a:r>
              <a:rPr lang="en-US" sz="2800" dirty="0">
                <a:latin typeface="Fira Sans Light" panose="020B0604020202020204" charset="0"/>
              </a:rPr>
              <a:t>by our </a:t>
            </a:r>
            <a:r>
              <a:rPr lang="en-US" sz="2800" dirty="0" smtClean="0">
                <a:latin typeface="Fira Sans Light" panose="020B0604020202020204" charset="0"/>
              </a:rPr>
              <a:t>Model</a:t>
            </a:r>
          </a:p>
          <a:p>
            <a:pPr marL="457200" indent="-457200">
              <a:buFont typeface="Wingdings" panose="05000000000000000000" pitchFamily="2" charset="2"/>
              <a:buChar char="ü"/>
            </a:pPr>
            <a:r>
              <a:rPr lang="en-US" sz="2800" dirty="0" smtClean="0">
                <a:latin typeface="Fira Sans Light" panose="020B0604020202020204" charset="0"/>
              </a:rPr>
              <a:t>False Negative </a:t>
            </a:r>
            <a:r>
              <a:rPr lang="en-US" sz="2800" dirty="0">
                <a:latin typeface="Fira Sans Light" panose="020B0604020202020204" charset="0"/>
              </a:rPr>
              <a:t>= </a:t>
            </a:r>
            <a:r>
              <a:rPr lang="en-US" sz="2800" dirty="0" smtClean="0">
                <a:latin typeface="Fira Sans Light" panose="020B0604020202020204" charset="0"/>
              </a:rPr>
              <a:t>38, </a:t>
            </a:r>
            <a:r>
              <a:rPr lang="en-US" sz="2800" dirty="0">
                <a:latin typeface="Fira Sans Light" panose="020B0604020202020204" charset="0"/>
              </a:rPr>
              <a:t> </a:t>
            </a:r>
            <a:r>
              <a:rPr lang="en-US" sz="2800" dirty="0" smtClean="0">
                <a:latin typeface="Fira Sans Light" panose="020B0604020202020204" charset="0"/>
              </a:rPr>
              <a:t>sentiment which </a:t>
            </a:r>
            <a:r>
              <a:rPr lang="en-US" sz="2800" dirty="0">
                <a:latin typeface="Fira Sans Light" panose="020B0604020202020204" charset="0"/>
              </a:rPr>
              <a:t>was predicted as </a:t>
            </a:r>
            <a:r>
              <a:rPr lang="en-US" sz="2800" dirty="0" smtClean="0">
                <a:latin typeface="Fira Sans Light" panose="020B0604020202020204" charset="0"/>
              </a:rPr>
              <a:t>negative, </a:t>
            </a:r>
            <a:r>
              <a:rPr lang="en-US" sz="2800" dirty="0">
                <a:latin typeface="Fira Sans Light" panose="020B0604020202020204" charset="0"/>
              </a:rPr>
              <a:t>but is actually </a:t>
            </a:r>
            <a:r>
              <a:rPr lang="en-US" sz="2800" dirty="0" smtClean="0">
                <a:latin typeface="Fira Sans Light" panose="020B0604020202020204" charset="0"/>
              </a:rPr>
              <a:t>Positive</a:t>
            </a:r>
          </a:p>
          <a:p>
            <a:pPr marL="457200" indent="-457200">
              <a:buFont typeface="Wingdings" panose="05000000000000000000" pitchFamily="2" charset="2"/>
              <a:buChar char="ü"/>
            </a:pPr>
            <a:r>
              <a:rPr lang="en-US" sz="2800" dirty="0" smtClean="0">
                <a:latin typeface="Fira Sans Light" panose="020B0604020202020204" charset="0"/>
              </a:rPr>
              <a:t>True Negative </a:t>
            </a:r>
            <a:r>
              <a:rPr lang="en-US" sz="2800" dirty="0">
                <a:latin typeface="Fira Sans Light" panose="020B0604020202020204" charset="0"/>
              </a:rPr>
              <a:t>= </a:t>
            </a:r>
            <a:r>
              <a:rPr lang="en-US" sz="2800" dirty="0" smtClean="0">
                <a:latin typeface="Fira Sans Light" panose="020B0604020202020204" charset="0"/>
              </a:rPr>
              <a:t>335, sentiment which </a:t>
            </a:r>
            <a:r>
              <a:rPr lang="en-US" sz="2800" dirty="0">
                <a:latin typeface="Fira Sans Light" panose="020B0604020202020204" charset="0"/>
              </a:rPr>
              <a:t>was predicted </a:t>
            </a:r>
            <a:r>
              <a:rPr lang="en-US" sz="2800" dirty="0" smtClean="0">
                <a:latin typeface="Fira Sans Light" panose="020B0604020202020204" charset="0"/>
              </a:rPr>
              <a:t>negative and </a:t>
            </a:r>
            <a:r>
              <a:rPr lang="en-US" sz="2800" dirty="0">
                <a:latin typeface="Fira Sans Light" panose="020B0604020202020204" charset="0"/>
              </a:rPr>
              <a:t>is actually </a:t>
            </a:r>
            <a:r>
              <a:rPr lang="en-US" sz="2800" dirty="0" smtClean="0">
                <a:latin typeface="Fira Sans Light" panose="020B0604020202020204" charset="0"/>
              </a:rPr>
              <a:t>Negative</a:t>
            </a:r>
            <a:r>
              <a:rPr lang="en-US" sz="2800" dirty="0">
                <a:latin typeface="Fira Sans Light" panose="020B0604020202020204" charset="0"/>
              </a:rPr>
              <a:t/>
            </a:r>
            <a:br>
              <a:rPr lang="en-US" sz="2800" dirty="0">
                <a:latin typeface="Fira Sans Light" panose="020B0604020202020204" charset="0"/>
              </a:rPr>
            </a:br>
            <a:endParaRPr lang="en-US" sz="2800" spc="15" dirty="0">
              <a:solidFill>
                <a:srgbClr val="000000"/>
              </a:solidFill>
              <a:latin typeface="Fira Sans Light" panose="020B0604020202020204" charset="0"/>
            </a:endParaRPr>
          </a:p>
        </p:txBody>
      </p:sp>
      <p:pic>
        <p:nvPicPr>
          <p:cNvPr id="3" name="Picture 2"/>
          <p:cNvPicPr>
            <a:picLocks noChangeAspect="1"/>
          </p:cNvPicPr>
          <p:nvPr/>
        </p:nvPicPr>
        <p:blipFill>
          <a:blip r:embed="rId2"/>
          <a:stretch>
            <a:fillRect/>
          </a:stretch>
        </p:blipFill>
        <p:spPr>
          <a:xfrm>
            <a:off x="845202" y="2252854"/>
            <a:ext cx="7922416" cy="6700646"/>
          </a:xfrm>
          <a:prstGeom prst="rect">
            <a:avLst/>
          </a:prstGeom>
        </p:spPr>
      </p:pic>
      <p:pic>
        <p:nvPicPr>
          <p:cNvPr id="11"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163430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8092" y="342900"/>
            <a:ext cx="6951571" cy="1261884"/>
          </a:xfrm>
          <a:prstGeom prst="rect">
            <a:avLst/>
          </a:prstGeom>
        </p:spPr>
        <p:txBody>
          <a:bodyPr lIns="0" tIns="0" rIns="0" bIns="0" rtlCol="0" anchor="t">
            <a:spAutoFit/>
          </a:bodyPr>
          <a:lstStyle/>
          <a:p>
            <a:pPr>
              <a:lnSpc>
                <a:spcPts val="10999"/>
              </a:lnSpc>
            </a:pPr>
            <a:r>
              <a:rPr lang="en-US" sz="6000" dirty="0" smtClean="0">
                <a:solidFill>
                  <a:srgbClr val="1836B2"/>
                </a:solidFill>
                <a:latin typeface="Fira Sans Medium Bold"/>
              </a:rPr>
              <a:t>Modelling </a:t>
            </a:r>
            <a:endParaRPr lang="en-US" sz="6000" dirty="0">
              <a:solidFill>
                <a:srgbClr val="1836B2"/>
              </a:solidFill>
              <a:latin typeface="Fira Sans Medium Bold"/>
            </a:endParaRPr>
          </a:p>
        </p:txBody>
      </p:sp>
      <p:grpSp>
        <p:nvGrpSpPr>
          <p:cNvPr id="13" name="Group 13"/>
          <p:cNvGrpSpPr/>
          <p:nvPr/>
        </p:nvGrpSpPr>
        <p:grpSpPr>
          <a:xfrm rot="-5400000">
            <a:off x="-5143500"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21" name="Rectangle 2"/>
          <p:cNvSpPr>
            <a:spLocks noChangeArrowheads="1"/>
          </p:cNvSpPr>
          <p:nvPr/>
        </p:nvSpPr>
        <p:spPr bwMode="auto">
          <a:xfrm>
            <a:off x="1603966" y="3467292"/>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
          <p:cNvSpPr>
            <a:spLocks noChangeArrowheads="1"/>
          </p:cNvSpPr>
          <p:nvPr/>
        </p:nvSpPr>
        <p:spPr bwMode="auto">
          <a:xfrm>
            <a:off x="9448800" y="6867407"/>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860516109"/>
              </p:ext>
            </p:extLst>
          </p:nvPr>
        </p:nvGraphicFramePr>
        <p:xfrm>
          <a:off x="1883283" y="2167732"/>
          <a:ext cx="8229599" cy="2599120"/>
        </p:xfrm>
        <a:graphic>
          <a:graphicData uri="http://schemas.openxmlformats.org/drawingml/2006/table">
            <a:tbl>
              <a:tblPr/>
              <a:tblGrid>
                <a:gridCol w="4022505">
                  <a:extLst>
                    <a:ext uri="{9D8B030D-6E8A-4147-A177-3AD203B41FA5}">
                      <a16:colId xmlns:a16="http://schemas.microsoft.com/office/drawing/2014/main" val="2965276725"/>
                    </a:ext>
                  </a:extLst>
                </a:gridCol>
                <a:gridCol w="4207094">
                  <a:extLst>
                    <a:ext uri="{9D8B030D-6E8A-4147-A177-3AD203B41FA5}">
                      <a16:colId xmlns:a16="http://schemas.microsoft.com/office/drawing/2014/main" val="3682188236"/>
                    </a:ext>
                  </a:extLst>
                </a:gridCol>
              </a:tblGrid>
              <a:tr h="519824">
                <a:tc>
                  <a:txBody>
                    <a:bodyPr/>
                    <a:lstStyle/>
                    <a:p>
                      <a:pPr rtl="0" fontAlgn="t">
                        <a:spcBef>
                          <a:spcPts val="0"/>
                        </a:spcBef>
                        <a:spcAft>
                          <a:spcPts val="0"/>
                        </a:spcAft>
                      </a:pPr>
                      <a:r>
                        <a:rPr lang="en-US" sz="2900" b="1" i="0" u="none" strike="noStrike">
                          <a:solidFill>
                            <a:srgbClr val="5D5C5D"/>
                          </a:solidFill>
                          <a:effectLst/>
                          <a:latin typeface="Times New Roman" panose="02020603050405020304" pitchFamily="18" charset="0"/>
                        </a:rPr>
                        <a:t>Classification Report</a:t>
                      </a:r>
                      <a:endParaRPr lang="en-US" sz="150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2900" b="1" i="0" u="none" strike="noStrike" dirty="0">
                          <a:solidFill>
                            <a:srgbClr val="5D5C5D"/>
                          </a:solidFill>
                          <a:effectLst/>
                          <a:latin typeface="Times New Roman" panose="02020603050405020304" pitchFamily="18" charset="0"/>
                        </a:rPr>
                        <a:t>Score</a:t>
                      </a:r>
                      <a:endParaRPr lang="en-US" sz="1500" dirty="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extLst>
                  <a:ext uri="{0D108BD9-81ED-4DB2-BD59-A6C34878D82A}">
                    <a16:rowId xmlns:a16="http://schemas.microsoft.com/office/drawing/2014/main" val="1017393545"/>
                  </a:ext>
                </a:extLst>
              </a:tr>
              <a:tr h="519824">
                <a:tc>
                  <a:txBody>
                    <a:bodyPr/>
                    <a:lstStyle/>
                    <a:p>
                      <a:pPr rtl="0" fontAlgn="t">
                        <a:spcBef>
                          <a:spcPts val="0"/>
                        </a:spcBef>
                        <a:spcAft>
                          <a:spcPts val="0"/>
                        </a:spcAft>
                      </a:pPr>
                      <a:r>
                        <a:rPr lang="en-US" sz="2900" b="0" i="0" u="none" strike="noStrike">
                          <a:solidFill>
                            <a:srgbClr val="5D5C5D"/>
                          </a:solidFill>
                          <a:effectLst/>
                          <a:latin typeface="Times New Roman" panose="02020603050405020304" pitchFamily="18" charset="0"/>
                        </a:rPr>
                        <a:t>F1-score</a:t>
                      </a:r>
                      <a:endParaRPr lang="en-US" sz="150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2900" b="0" i="0" u="none" strike="noStrike" dirty="0" smtClean="0">
                          <a:solidFill>
                            <a:srgbClr val="5D5C5D"/>
                          </a:solidFill>
                          <a:effectLst/>
                          <a:latin typeface="Times New Roman" panose="02020603050405020304" pitchFamily="18" charset="0"/>
                        </a:rPr>
                        <a:t>89.33%</a:t>
                      </a:r>
                      <a:endParaRPr lang="en-US" sz="1500" dirty="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extLst>
                  <a:ext uri="{0D108BD9-81ED-4DB2-BD59-A6C34878D82A}">
                    <a16:rowId xmlns:a16="http://schemas.microsoft.com/office/drawing/2014/main" val="4251539005"/>
                  </a:ext>
                </a:extLst>
              </a:tr>
              <a:tr h="519824">
                <a:tc>
                  <a:txBody>
                    <a:bodyPr/>
                    <a:lstStyle/>
                    <a:p>
                      <a:pPr rtl="0" fontAlgn="t">
                        <a:spcBef>
                          <a:spcPts val="0"/>
                        </a:spcBef>
                        <a:spcAft>
                          <a:spcPts val="0"/>
                        </a:spcAft>
                      </a:pPr>
                      <a:r>
                        <a:rPr lang="en-US" sz="2900" b="0" i="0" u="none" strike="noStrike">
                          <a:solidFill>
                            <a:srgbClr val="5D5C5D"/>
                          </a:solidFill>
                          <a:effectLst/>
                          <a:latin typeface="Times New Roman" panose="02020603050405020304" pitchFamily="18" charset="0"/>
                        </a:rPr>
                        <a:t>Accuracy score</a:t>
                      </a:r>
                      <a:endParaRPr lang="en-US" sz="150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2900" b="0" i="0" u="none" strike="noStrike" dirty="0" smtClean="0">
                          <a:solidFill>
                            <a:srgbClr val="5D5C5D"/>
                          </a:solidFill>
                          <a:effectLst/>
                          <a:latin typeface="Times New Roman" panose="02020603050405020304" pitchFamily="18" charset="0"/>
                        </a:rPr>
                        <a:t>89.47%</a:t>
                      </a:r>
                      <a:endParaRPr lang="en-US" sz="1500" dirty="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extLst>
                  <a:ext uri="{0D108BD9-81ED-4DB2-BD59-A6C34878D82A}">
                    <a16:rowId xmlns:a16="http://schemas.microsoft.com/office/drawing/2014/main" val="1477992553"/>
                  </a:ext>
                </a:extLst>
              </a:tr>
              <a:tr h="519824">
                <a:tc>
                  <a:txBody>
                    <a:bodyPr/>
                    <a:lstStyle/>
                    <a:p>
                      <a:pPr rtl="0" fontAlgn="t">
                        <a:spcBef>
                          <a:spcPts val="0"/>
                        </a:spcBef>
                        <a:spcAft>
                          <a:spcPts val="0"/>
                        </a:spcAft>
                      </a:pPr>
                      <a:r>
                        <a:rPr lang="en-US" sz="2900" b="0" i="0" u="none" strike="noStrike">
                          <a:solidFill>
                            <a:srgbClr val="5D5C5D"/>
                          </a:solidFill>
                          <a:effectLst/>
                          <a:latin typeface="Times New Roman" panose="02020603050405020304" pitchFamily="18" charset="0"/>
                        </a:rPr>
                        <a:t>Precision score</a:t>
                      </a:r>
                      <a:endParaRPr lang="en-US" sz="150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2900" b="0" i="0" u="none" strike="noStrike" dirty="0" smtClean="0">
                          <a:solidFill>
                            <a:srgbClr val="5D5C5D"/>
                          </a:solidFill>
                          <a:effectLst/>
                          <a:latin typeface="Times New Roman" panose="02020603050405020304" pitchFamily="18" charset="0"/>
                        </a:rPr>
                        <a:t>88.86%</a:t>
                      </a:r>
                      <a:endParaRPr lang="en-US" sz="1500" dirty="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extLst>
                  <a:ext uri="{0D108BD9-81ED-4DB2-BD59-A6C34878D82A}">
                    <a16:rowId xmlns:a16="http://schemas.microsoft.com/office/drawing/2014/main" val="1936983207"/>
                  </a:ext>
                </a:extLst>
              </a:tr>
              <a:tr h="519824">
                <a:tc>
                  <a:txBody>
                    <a:bodyPr/>
                    <a:lstStyle/>
                    <a:p>
                      <a:pPr rtl="0" fontAlgn="t">
                        <a:spcBef>
                          <a:spcPts val="0"/>
                        </a:spcBef>
                        <a:spcAft>
                          <a:spcPts val="0"/>
                        </a:spcAft>
                      </a:pPr>
                      <a:r>
                        <a:rPr lang="en-US" sz="2900" b="0" i="0" u="none" strike="noStrike">
                          <a:solidFill>
                            <a:srgbClr val="5D5C5D"/>
                          </a:solidFill>
                          <a:effectLst/>
                          <a:latin typeface="Times New Roman" panose="02020603050405020304" pitchFamily="18" charset="0"/>
                        </a:rPr>
                        <a:t>Recall score</a:t>
                      </a:r>
                      <a:endParaRPr lang="en-US" sz="150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2900" b="0" i="0" u="none" strike="noStrike" dirty="0" smtClean="0">
                          <a:solidFill>
                            <a:srgbClr val="5D5C5D"/>
                          </a:solidFill>
                          <a:effectLst/>
                          <a:latin typeface="Times New Roman" panose="02020603050405020304" pitchFamily="18" charset="0"/>
                        </a:rPr>
                        <a:t>89.81%</a:t>
                      </a:r>
                      <a:endParaRPr lang="en-US" sz="1500" dirty="0">
                        <a:effectLst/>
                      </a:endParaRPr>
                    </a:p>
                  </a:txBody>
                  <a:tcPr marL="76912" marR="76912" marT="38456" marB="38456">
                    <a:lnL w="12697" cap="flat" cmpd="sng" algn="ctr">
                      <a:solidFill>
                        <a:srgbClr val="5D5C5D"/>
                      </a:solidFill>
                      <a:prstDash val="solid"/>
                      <a:round/>
                      <a:headEnd type="none" w="med" len="med"/>
                      <a:tailEnd type="none" w="med" len="med"/>
                    </a:lnL>
                    <a:lnR w="12697" cap="flat" cmpd="sng" algn="ctr">
                      <a:solidFill>
                        <a:srgbClr val="5D5C5D"/>
                      </a:solidFill>
                      <a:prstDash val="solid"/>
                      <a:round/>
                      <a:headEnd type="none" w="med" len="med"/>
                      <a:tailEnd type="none" w="med" len="med"/>
                    </a:lnR>
                    <a:lnT w="12697" cap="flat" cmpd="sng" algn="ctr">
                      <a:solidFill>
                        <a:srgbClr val="5D5C5D"/>
                      </a:solidFill>
                      <a:prstDash val="solid"/>
                      <a:round/>
                      <a:headEnd type="none" w="med" len="med"/>
                      <a:tailEnd type="none" w="med" len="med"/>
                    </a:lnT>
                    <a:lnB w="12697" cap="flat" cmpd="sng" algn="ctr">
                      <a:solidFill>
                        <a:srgbClr val="5D5C5D"/>
                      </a:solidFill>
                      <a:prstDash val="solid"/>
                      <a:round/>
                      <a:headEnd type="none" w="med" len="med"/>
                      <a:tailEnd type="none" w="med" len="med"/>
                    </a:lnB>
                    <a:solidFill>
                      <a:srgbClr val="FFFFFF"/>
                    </a:solidFill>
                  </a:tcPr>
                </a:tc>
                <a:extLst>
                  <a:ext uri="{0D108BD9-81ED-4DB2-BD59-A6C34878D82A}">
                    <a16:rowId xmlns:a16="http://schemas.microsoft.com/office/drawing/2014/main" val="2130249585"/>
                  </a:ext>
                </a:extLst>
              </a:tr>
            </a:tbl>
          </a:graphicData>
        </a:graphic>
      </p:graphicFrame>
      <p:sp>
        <p:nvSpPr>
          <p:cNvPr id="4" name="Rectangle 1"/>
          <p:cNvSpPr>
            <a:spLocks noChangeArrowheads="1"/>
          </p:cNvSpPr>
          <p:nvPr/>
        </p:nvSpPr>
        <p:spPr bwMode="auto">
          <a:xfrm>
            <a:off x="1603966" y="3371009"/>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13"/>
          <p:cNvSpPr txBox="1"/>
          <p:nvPr/>
        </p:nvSpPr>
        <p:spPr>
          <a:xfrm>
            <a:off x="1861512" y="4766852"/>
            <a:ext cx="14826288" cy="3877985"/>
          </a:xfrm>
          <a:prstGeom prst="rect">
            <a:avLst/>
          </a:prstGeom>
        </p:spPr>
        <p:txBody>
          <a:bodyPr wrap="square" lIns="0" tIns="0" rIns="0" bIns="0" rtlCol="0" anchor="t">
            <a:spAutoFit/>
          </a:bodyPr>
          <a:lstStyle/>
          <a:p>
            <a:r>
              <a:rPr lang="en-US" sz="2800" dirty="0">
                <a:latin typeface="Fira Sans Light" panose="020B0604020202020204" charset="0"/>
              </a:rPr>
              <a:t/>
            </a:r>
            <a:br>
              <a:rPr lang="en-US" sz="2800" dirty="0">
                <a:latin typeface="Fira Sans Light" panose="020B0604020202020204" charset="0"/>
              </a:rPr>
            </a:br>
            <a:r>
              <a:rPr lang="en-US" sz="2800" dirty="0">
                <a:latin typeface="Fira Sans Light" panose="020B0604020202020204" charset="0"/>
              </a:rPr>
              <a:t>From the Classification Evaluation </a:t>
            </a:r>
            <a:r>
              <a:rPr lang="en-US" sz="2800" dirty="0" smtClean="0">
                <a:latin typeface="Fira Sans Light" panose="020B0604020202020204" charset="0"/>
              </a:rPr>
              <a:t>Metrics above,  we </a:t>
            </a:r>
            <a:r>
              <a:rPr lang="en-US" sz="2800" dirty="0">
                <a:latin typeface="Fira Sans Light" panose="020B0604020202020204" charset="0"/>
              </a:rPr>
              <a:t>can see </a:t>
            </a:r>
            <a:r>
              <a:rPr lang="en-US" sz="2800" dirty="0" smtClean="0">
                <a:latin typeface="Fira Sans Light" panose="020B0604020202020204" charset="0"/>
              </a:rPr>
              <a:t>our model performance</a:t>
            </a:r>
          </a:p>
          <a:p>
            <a:pPr marL="457200" indent="-457200">
              <a:buFont typeface="Wingdings" panose="05000000000000000000" pitchFamily="2" charset="2"/>
              <a:buChar char="ü"/>
            </a:pPr>
            <a:r>
              <a:rPr lang="en-US" sz="2800" dirty="0">
                <a:latin typeface="Fira Sans Light" panose="020B0604020202020204" charset="0"/>
              </a:rPr>
              <a:t>Since we handled already imbalance data with sampling then our data are nearly </a:t>
            </a:r>
            <a:r>
              <a:rPr lang="en-US" sz="2800" dirty="0" smtClean="0">
                <a:latin typeface="Fira Sans Light" panose="020B0604020202020204" charset="0"/>
              </a:rPr>
              <a:t>balanced. Seem to be make the whole value of </a:t>
            </a:r>
            <a:r>
              <a:rPr lang="en-US" sz="2800" dirty="0" err="1" smtClean="0">
                <a:latin typeface="Fira Sans Light" panose="020B0604020202020204" charset="0"/>
              </a:rPr>
              <a:t>evalution</a:t>
            </a:r>
            <a:r>
              <a:rPr lang="en-US" sz="2800" dirty="0" smtClean="0">
                <a:latin typeface="Fira Sans Light" panose="020B0604020202020204" charset="0"/>
              </a:rPr>
              <a:t> metrics have close values. </a:t>
            </a:r>
          </a:p>
          <a:p>
            <a:endParaRPr lang="en-US" sz="2800" dirty="0">
              <a:latin typeface="Fira Sans Light" panose="020B0604020202020204" charset="0"/>
            </a:endParaRPr>
          </a:p>
          <a:p>
            <a:pPr marL="457200" indent="-457200">
              <a:buFont typeface="Wingdings" panose="05000000000000000000" pitchFamily="2" charset="2"/>
              <a:buChar char="ü"/>
            </a:pPr>
            <a:r>
              <a:rPr lang="en-US" sz="2800" dirty="0" smtClean="0">
                <a:latin typeface="Fira Sans Light" panose="020B0604020202020204" charset="0"/>
              </a:rPr>
              <a:t>In this case, since our data are </a:t>
            </a:r>
            <a:r>
              <a:rPr lang="en-US" sz="2800" dirty="0" err="1" smtClean="0">
                <a:latin typeface="Fira Sans Light" panose="020B0604020202020204" charset="0"/>
              </a:rPr>
              <a:t>nerly</a:t>
            </a:r>
            <a:r>
              <a:rPr lang="en-US" sz="2800" dirty="0" smtClean="0">
                <a:latin typeface="Fira Sans Light" panose="020B0604020202020204" charset="0"/>
              </a:rPr>
              <a:t> balance, we use accuracy </a:t>
            </a:r>
            <a:r>
              <a:rPr lang="en-US" sz="2800" dirty="0">
                <a:latin typeface="Fira Sans Light" panose="020B0604020202020204" charset="0"/>
              </a:rPr>
              <a:t>rate of </a:t>
            </a:r>
            <a:r>
              <a:rPr lang="en-US" sz="2800" dirty="0" smtClean="0">
                <a:latin typeface="Fira Sans Light" panose="020B0604020202020204" charset="0"/>
              </a:rPr>
              <a:t>89.47 to describe best performance our model. Meaning our sentiment </a:t>
            </a:r>
            <a:r>
              <a:rPr lang="en-US" sz="2800" dirty="0">
                <a:latin typeface="Fira Sans Light" panose="020B0604020202020204" charset="0"/>
              </a:rPr>
              <a:t>classifier is doing a great job of identifying </a:t>
            </a:r>
            <a:r>
              <a:rPr lang="en-US" sz="2800" dirty="0" smtClean="0">
                <a:latin typeface="Fira Sans Light" panose="020B0604020202020204" charset="0"/>
              </a:rPr>
              <a:t>reviews</a:t>
            </a:r>
          </a:p>
          <a:p>
            <a:endParaRPr lang="en-US" sz="2800" dirty="0">
              <a:latin typeface="Fira Sans Light" panose="020B0604020202020204" charset="0"/>
            </a:endParaRPr>
          </a:p>
        </p:txBody>
      </p:sp>
      <p:pic>
        <p:nvPicPr>
          <p:cNvPr id="10"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845795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8092" y="342900"/>
            <a:ext cx="6951571" cy="1261884"/>
          </a:xfrm>
          <a:prstGeom prst="rect">
            <a:avLst/>
          </a:prstGeom>
        </p:spPr>
        <p:txBody>
          <a:bodyPr lIns="0" tIns="0" rIns="0" bIns="0" rtlCol="0" anchor="t">
            <a:spAutoFit/>
          </a:bodyPr>
          <a:lstStyle/>
          <a:p>
            <a:pPr>
              <a:lnSpc>
                <a:spcPts val="10999"/>
              </a:lnSpc>
            </a:pPr>
            <a:r>
              <a:rPr lang="en-US" sz="6000" dirty="0" smtClean="0">
                <a:solidFill>
                  <a:srgbClr val="1836B2"/>
                </a:solidFill>
                <a:latin typeface="Fira Sans Medium Bold"/>
              </a:rPr>
              <a:t>Modelling Test </a:t>
            </a:r>
            <a:endParaRPr lang="en-US" sz="6000" dirty="0">
              <a:solidFill>
                <a:srgbClr val="1836B2"/>
              </a:solidFill>
              <a:latin typeface="Fira Sans Medium Bold"/>
            </a:endParaRPr>
          </a:p>
        </p:txBody>
      </p:sp>
      <p:grpSp>
        <p:nvGrpSpPr>
          <p:cNvPr id="13" name="Group 13"/>
          <p:cNvGrpSpPr/>
          <p:nvPr/>
        </p:nvGrpSpPr>
        <p:grpSpPr>
          <a:xfrm rot="-5400000">
            <a:off x="-5143500"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21" name="Rectangle 2"/>
          <p:cNvSpPr>
            <a:spLocks noChangeArrowheads="1"/>
          </p:cNvSpPr>
          <p:nvPr/>
        </p:nvSpPr>
        <p:spPr bwMode="auto">
          <a:xfrm>
            <a:off x="1603966" y="3467292"/>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
          <p:cNvSpPr>
            <a:spLocks noChangeArrowheads="1"/>
          </p:cNvSpPr>
          <p:nvPr/>
        </p:nvSpPr>
        <p:spPr bwMode="auto">
          <a:xfrm>
            <a:off x="9448800" y="6867407"/>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p:cNvSpPr>
            <a:spLocks noChangeArrowheads="1"/>
          </p:cNvSpPr>
          <p:nvPr/>
        </p:nvSpPr>
        <p:spPr bwMode="auto">
          <a:xfrm>
            <a:off x="1603966" y="3371009"/>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1625736" y="2019300"/>
            <a:ext cx="10185263" cy="7620000"/>
            <a:chOff x="1908092" y="2400300"/>
            <a:chExt cx="5019675" cy="4886338"/>
          </a:xfrm>
        </p:grpSpPr>
        <p:pic>
          <p:nvPicPr>
            <p:cNvPr id="5" name="Picture 4"/>
            <p:cNvPicPr>
              <a:picLocks noChangeAspect="1"/>
            </p:cNvPicPr>
            <p:nvPr/>
          </p:nvPicPr>
          <p:blipFill>
            <a:blip r:embed="rId2"/>
            <a:stretch>
              <a:fillRect/>
            </a:stretch>
          </p:blipFill>
          <p:spPr>
            <a:xfrm>
              <a:off x="1908092" y="2400300"/>
              <a:ext cx="5019675" cy="3543300"/>
            </a:xfrm>
            <a:prstGeom prst="rect">
              <a:avLst/>
            </a:prstGeom>
          </p:spPr>
        </p:pic>
        <p:pic>
          <p:nvPicPr>
            <p:cNvPr id="6" name="Picture 5"/>
            <p:cNvPicPr>
              <a:picLocks noChangeAspect="1"/>
            </p:cNvPicPr>
            <p:nvPr/>
          </p:nvPicPr>
          <p:blipFill>
            <a:blip r:embed="rId3"/>
            <a:stretch>
              <a:fillRect/>
            </a:stretch>
          </p:blipFill>
          <p:spPr>
            <a:xfrm>
              <a:off x="1940749" y="6039883"/>
              <a:ext cx="4987018" cy="1246755"/>
            </a:xfrm>
            <a:prstGeom prst="rect">
              <a:avLst/>
            </a:prstGeom>
          </p:spPr>
        </p:pic>
      </p:grpSp>
      <p:pic>
        <p:nvPicPr>
          <p:cNvPr id="15"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1138785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0500"/>
            <a:ext cx="12573000" cy="1261884"/>
          </a:xfrm>
          <a:prstGeom prst="rect">
            <a:avLst/>
          </a:prstGeom>
        </p:spPr>
        <p:txBody>
          <a:bodyPr wrap="square" lIns="0" tIns="0" rIns="0" bIns="0" rtlCol="0" anchor="t">
            <a:spAutoFit/>
          </a:bodyPr>
          <a:lstStyle/>
          <a:p>
            <a:pPr>
              <a:lnSpc>
                <a:spcPts val="10999"/>
              </a:lnSpc>
            </a:pPr>
            <a:r>
              <a:rPr lang="en-US" sz="6000" dirty="0" smtClean="0">
                <a:solidFill>
                  <a:srgbClr val="1836B2"/>
                </a:solidFill>
                <a:latin typeface="Fira Sans Medium Bold"/>
              </a:rPr>
              <a:t>Business Recommendation</a:t>
            </a:r>
            <a:endParaRPr lang="en-US" sz="6000" dirty="0">
              <a:solidFill>
                <a:srgbClr val="1836B2"/>
              </a:solidFill>
              <a:latin typeface="Fira Sans Medium Bold"/>
            </a:endParaRPr>
          </a:p>
        </p:txBody>
      </p:sp>
      <p:grpSp>
        <p:nvGrpSpPr>
          <p:cNvPr id="8" name="Group 8"/>
          <p:cNvGrpSpPr/>
          <p:nvPr/>
        </p:nvGrpSpPr>
        <p:grpSpPr>
          <a:xfrm rot="-5400000">
            <a:off x="-5143500" y="4372375"/>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11" name="TextBox 13"/>
          <p:cNvSpPr txBox="1"/>
          <p:nvPr/>
        </p:nvSpPr>
        <p:spPr>
          <a:xfrm>
            <a:off x="1371600" y="2095500"/>
            <a:ext cx="9495628" cy="5170646"/>
          </a:xfrm>
          <a:prstGeom prst="rect">
            <a:avLst/>
          </a:prstGeom>
        </p:spPr>
        <p:txBody>
          <a:bodyPr wrap="square" lIns="0" tIns="0" rIns="0" bIns="0" rtlCol="0" anchor="t">
            <a:spAutoFit/>
          </a:bodyPr>
          <a:lstStyle/>
          <a:p>
            <a:r>
              <a:rPr lang="en-US" sz="2400" dirty="0">
                <a:latin typeface="Fira Sans Light" panose="020B0604020202020204" charset="0"/>
              </a:rPr>
              <a:t/>
            </a:r>
            <a:br>
              <a:rPr lang="en-US" sz="2400" dirty="0">
                <a:latin typeface="Fira Sans Light" panose="020B0604020202020204" charset="0"/>
              </a:rPr>
            </a:br>
            <a:r>
              <a:rPr lang="en-US" sz="2400" dirty="0" smtClean="0">
                <a:latin typeface="Fira Sans Light" panose="020B0604020202020204" charset="0"/>
              </a:rPr>
              <a:t>Sentiment analysis learn us</a:t>
            </a:r>
          </a:p>
          <a:p>
            <a:endParaRPr lang="en-US" sz="2400" dirty="0" smtClean="0">
              <a:latin typeface="Fira Sans Light" panose="020B0604020202020204" charset="0"/>
            </a:endParaRPr>
          </a:p>
          <a:p>
            <a:pPr marL="457200" indent="-457200">
              <a:buFont typeface="Wingdings" panose="05000000000000000000" pitchFamily="2" charset="2"/>
              <a:buChar char="ü"/>
            </a:pPr>
            <a:r>
              <a:rPr lang="en-US" sz="2400" dirty="0">
                <a:latin typeface="Fira Sans Light" panose="020B0604020202020204" charset="0"/>
              </a:rPr>
              <a:t>Immediately checking for products that have negative reviews than give alert to seller or distributor to improving their product. So can change negative to </a:t>
            </a:r>
            <a:r>
              <a:rPr lang="en-US" sz="2400" dirty="0" smtClean="0">
                <a:latin typeface="Fira Sans Light" panose="020B0604020202020204" charset="0"/>
              </a:rPr>
              <a:t>positive soonest.</a:t>
            </a:r>
            <a:r>
              <a:rPr lang="en-US" sz="2400" dirty="0">
                <a:latin typeface="Fira Sans Light" panose="020B0604020202020204" charset="0"/>
              </a:rPr>
              <a:t/>
            </a:r>
            <a:br>
              <a:rPr lang="en-US" sz="2400" dirty="0">
                <a:latin typeface="Fira Sans Light" panose="020B0604020202020204" charset="0"/>
              </a:rPr>
            </a:br>
            <a:endParaRPr lang="en-US" sz="2400" spc="15" dirty="0">
              <a:solidFill>
                <a:srgbClr val="000000"/>
              </a:solidFill>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Our customer characteristics by review, if they unhappy (negative), they will write too much for reviews and while they happy, they are not very wordy, not write too much. As a tribute to customer review as well as improving our service to them, we can consider to give point discount for every single review customer. So we can keep control our product selling by review customer. </a:t>
            </a:r>
          </a:p>
          <a:p>
            <a:endParaRPr lang="en-US" sz="2400" dirty="0">
              <a:latin typeface="Fira Sans Light" panose="020B0604020202020204" charset="0"/>
            </a:endParaRPr>
          </a:p>
        </p:txBody>
      </p:sp>
      <p:pic>
        <p:nvPicPr>
          <p:cNvPr id="10"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2600" y="520700"/>
            <a:ext cx="6951571" cy="1302664"/>
          </a:xfrm>
          <a:prstGeom prst="rect">
            <a:avLst/>
          </a:prstGeom>
        </p:spPr>
        <p:txBody>
          <a:bodyPr lIns="0" tIns="0" rIns="0" bIns="0" rtlCol="0" anchor="t">
            <a:spAutoFit/>
          </a:bodyPr>
          <a:lstStyle/>
          <a:p>
            <a:pPr>
              <a:lnSpc>
                <a:spcPts val="10999"/>
              </a:lnSpc>
            </a:pPr>
            <a:r>
              <a:rPr lang="en-US" sz="7200" dirty="0" smtClean="0">
                <a:solidFill>
                  <a:srgbClr val="1836B2"/>
                </a:solidFill>
                <a:latin typeface="Fira Sans Medium Bold"/>
              </a:rPr>
              <a:t>Understanding</a:t>
            </a:r>
            <a:endParaRPr lang="en-US" sz="7200" dirty="0">
              <a:solidFill>
                <a:srgbClr val="1836B2"/>
              </a:solidFill>
              <a:latin typeface="Fira Sans Medium Bold"/>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34026"/>
          <a:stretch>
            <a:fillRect/>
          </a:stretch>
        </p:blipFill>
        <p:spPr>
          <a:xfrm flipH="1">
            <a:off x="11203511" y="-2921689"/>
            <a:ext cx="8370405" cy="4779226"/>
          </a:xfrm>
          <a:prstGeom prst="rect">
            <a:avLst/>
          </a:prstGeom>
        </p:spPr>
      </p:pic>
      <p:grpSp>
        <p:nvGrpSpPr>
          <p:cNvPr id="13" name="Group 13"/>
          <p:cNvGrpSpPr/>
          <p:nvPr/>
        </p:nvGrpSpPr>
        <p:grpSpPr>
          <a:xfrm rot="-5400000">
            <a:off x="-5143500"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id="15" name="TextBox 13"/>
          <p:cNvSpPr txBox="1"/>
          <p:nvPr/>
        </p:nvSpPr>
        <p:spPr>
          <a:xfrm>
            <a:off x="1036997" y="2669444"/>
            <a:ext cx="15955603" cy="2585323"/>
          </a:xfrm>
          <a:prstGeom prst="rect">
            <a:avLst/>
          </a:prstGeom>
        </p:spPr>
        <p:txBody>
          <a:bodyPr wrap="square" lIns="0" tIns="0" rIns="0" bIns="0" rtlCol="0" anchor="t">
            <a:spAutoFit/>
          </a:bodyPr>
          <a:lstStyle/>
          <a:p>
            <a:r>
              <a:rPr lang="en-US" sz="2800" dirty="0" smtClean="0">
                <a:latin typeface="Fira Sans Light" panose="020B0604020202020204" charset="0"/>
              </a:rPr>
              <a:t>Everyday many products popping into the online market daily, customers depend highly on the customer reviews story of products</a:t>
            </a:r>
            <a:r>
              <a:rPr lang="en-US" sz="2800" dirty="0">
                <a:latin typeface="Fira Sans Light" panose="020B0604020202020204" charset="0"/>
              </a:rPr>
              <a:t> on </a:t>
            </a:r>
            <a:r>
              <a:rPr lang="en-US" sz="2800" dirty="0" err="1">
                <a:latin typeface="Fira Sans Light" panose="020B0604020202020204" charset="0"/>
              </a:rPr>
              <a:t>eCommerce</a:t>
            </a:r>
            <a:r>
              <a:rPr lang="en-US" sz="2800" dirty="0">
                <a:latin typeface="Fira Sans Light" panose="020B0604020202020204" charset="0"/>
              </a:rPr>
              <a:t> sites to make </a:t>
            </a:r>
            <a:r>
              <a:rPr lang="en-US" sz="2800" dirty="0" smtClean="0">
                <a:latin typeface="Fira Sans Light" panose="020B0604020202020204" charset="0"/>
              </a:rPr>
              <a:t>decisions about</a:t>
            </a:r>
            <a:r>
              <a:rPr lang="en-US" sz="2800" dirty="0">
                <a:latin typeface="Fira Sans Light" panose="020B0604020202020204" charset="0"/>
              </a:rPr>
              <a:t> their </a:t>
            </a:r>
            <a:r>
              <a:rPr lang="en-US" sz="2800" dirty="0" smtClean="0">
                <a:latin typeface="Fira Sans Light" panose="020B0604020202020204" charset="0"/>
              </a:rPr>
              <a:t>purchase. Since</a:t>
            </a:r>
            <a:r>
              <a:rPr lang="en-US" sz="2800" dirty="0">
                <a:latin typeface="Fira Sans Light" panose="020B0604020202020204" charset="0"/>
              </a:rPr>
              <a:t> It will be tedious for the customer to make selection </a:t>
            </a:r>
            <a:r>
              <a:rPr lang="en-US" sz="2800" dirty="0" smtClean="0">
                <a:latin typeface="Fira Sans Light" panose="020B0604020202020204" charset="0"/>
              </a:rPr>
              <a:t>if they</a:t>
            </a:r>
            <a:r>
              <a:rPr lang="en-US" sz="2800" dirty="0">
                <a:latin typeface="Fira Sans Light" panose="020B0604020202020204" charset="0"/>
              </a:rPr>
              <a:t> should check one by </a:t>
            </a:r>
            <a:r>
              <a:rPr lang="en-US" sz="2800" dirty="0" smtClean="0">
                <a:latin typeface="Fira Sans Light" panose="020B0604020202020204" charset="0"/>
              </a:rPr>
              <a:t>one of</a:t>
            </a:r>
            <a:r>
              <a:rPr lang="en-US" sz="2800" dirty="0">
                <a:latin typeface="Fira Sans Light" panose="020B0604020202020204" charset="0"/>
              </a:rPr>
              <a:t> </a:t>
            </a:r>
            <a:r>
              <a:rPr lang="en-US" sz="2800" dirty="0" smtClean="0">
                <a:latin typeface="Fira Sans Light" panose="020B0604020202020204" charset="0"/>
              </a:rPr>
              <a:t>the product</a:t>
            </a:r>
            <a:r>
              <a:rPr lang="en-US" sz="2800" dirty="0">
                <a:latin typeface="Fira Sans Light" panose="020B0604020202020204" charset="0"/>
              </a:rPr>
              <a:t> they </a:t>
            </a:r>
            <a:r>
              <a:rPr lang="en-US" sz="2800" dirty="0" smtClean="0">
                <a:latin typeface="Fira Sans Light" panose="020B0604020202020204" charset="0"/>
              </a:rPr>
              <a:t>needed. Here</a:t>
            </a:r>
            <a:r>
              <a:rPr lang="en-US" sz="2800" dirty="0">
                <a:latin typeface="Fira Sans Light" panose="020B0604020202020204" charset="0"/>
              </a:rPr>
              <a:t> comes 'reviews' where customers who have already got that </a:t>
            </a:r>
            <a:r>
              <a:rPr lang="en-US" sz="2800" dirty="0" smtClean="0">
                <a:latin typeface="Fira Sans Light" panose="020B0604020202020204" charset="0"/>
              </a:rPr>
              <a:t>product leave</a:t>
            </a:r>
            <a:r>
              <a:rPr lang="en-US" sz="2800" dirty="0">
                <a:latin typeface="Fira Sans Light" panose="020B0604020202020204" charset="0"/>
              </a:rPr>
              <a:t> a rating after using them </a:t>
            </a:r>
            <a:r>
              <a:rPr lang="en-US" sz="2800" dirty="0" smtClean="0">
                <a:latin typeface="Fira Sans Light" panose="020B0604020202020204" charset="0"/>
              </a:rPr>
              <a:t>and brief</a:t>
            </a:r>
            <a:r>
              <a:rPr lang="en-US" sz="2800" dirty="0">
                <a:latin typeface="Fira Sans Light" panose="020B0604020202020204" charset="0"/>
              </a:rPr>
              <a:t> their experience by giving reviews. Based on the </a:t>
            </a:r>
            <a:r>
              <a:rPr lang="en-US" sz="2800" dirty="0" smtClean="0">
                <a:latin typeface="Fira Sans Light" panose="020B0604020202020204" charset="0"/>
              </a:rPr>
              <a:t>reviews given</a:t>
            </a:r>
            <a:r>
              <a:rPr lang="en-US" sz="2800" dirty="0">
                <a:latin typeface="Fira Sans Light" panose="020B0604020202020204" charset="0"/>
              </a:rPr>
              <a:t> by the </a:t>
            </a:r>
            <a:r>
              <a:rPr lang="en-US" sz="2800" dirty="0" smtClean="0">
                <a:latin typeface="Fira Sans Light" panose="020B0604020202020204" charset="0"/>
              </a:rPr>
              <a:t>user, the</a:t>
            </a:r>
            <a:r>
              <a:rPr lang="en-US" sz="2800" dirty="0">
                <a:latin typeface="Fira Sans Light" panose="020B0604020202020204" charset="0"/>
              </a:rPr>
              <a:t> products can be recommended to another user.</a:t>
            </a:r>
          </a:p>
        </p:txBody>
      </p:sp>
      <p:sp>
        <p:nvSpPr>
          <p:cNvPr id="17" name="Rectangle 16"/>
          <p:cNvSpPr/>
          <p:nvPr/>
        </p:nvSpPr>
        <p:spPr>
          <a:xfrm>
            <a:off x="1036997" y="6528018"/>
            <a:ext cx="14694034" cy="181588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212121"/>
                </a:solidFill>
                <a:latin typeface="Fira Sans Light" panose="020B0604020202020204" charset="0"/>
              </a:rPr>
              <a:t>What is the characteristics customer review by ratings </a:t>
            </a:r>
            <a:r>
              <a:rPr lang="en-US" sz="2800" dirty="0" smtClean="0">
                <a:solidFill>
                  <a:srgbClr val="212121"/>
                </a:solidFill>
                <a:latin typeface="Fira Sans Light" panose="020B0604020202020204" charset="0"/>
              </a:rPr>
              <a:t>?</a:t>
            </a:r>
          </a:p>
          <a:p>
            <a:pPr marL="457200" indent="-457200">
              <a:buFont typeface="Arial" panose="020B0604020202020204" pitchFamily="34" charset="0"/>
              <a:buChar char="•"/>
            </a:pPr>
            <a:r>
              <a:rPr lang="en-US" sz="2800" dirty="0" smtClean="0">
                <a:solidFill>
                  <a:srgbClr val="212121"/>
                </a:solidFill>
                <a:latin typeface="Fira Sans Light" panose="020B0604020202020204" charset="0"/>
              </a:rPr>
              <a:t>What </a:t>
            </a:r>
            <a:r>
              <a:rPr lang="en-US" sz="2800" dirty="0">
                <a:solidFill>
                  <a:srgbClr val="212121"/>
                </a:solidFill>
                <a:latin typeface="Fira Sans Light" panose="020B0604020202020204" charset="0"/>
              </a:rPr>
              <a:t>is the top </a:t>
            </a:r>
            <a:r>
              <a:rPr lang="en-US" sz="2800" dirty="0" err="1">
                <a:solidFill>
                  <a:srgbClr val="212121"/>
                </a:solidFill>
                <a:latin typeface="Fira Sans Light" panose="020B0604020202020204" charset="0"/>
              </a:rPr>
              <a:t>biwords</a:t>
            </a:r>
            <a:r>
              <a:rPr lang="en-US" sz="2800" dirty="0">
                <a:solidFill>
                  <a:srgbClr val="212121"/>
                </a:solidFill>
                <a:latin typeface="Fira Sans Light" panose="020B0604020202020204" charset="0"/>
              </a:rPr>
              <a:t> characteristics reviews for </a:t>
            </a:r>
            <a:r>
              <a:rPr lang="en-US" sz="2800" dirty="0" err="1">
                <a:solidFill>
                  <a:srgbClr val="212121"/>
                </a:solidFill>
                <a:latin typeface="Fira Sans Light" panose="020B0604020202020204" charset="0"/>
              </a:rPr>
              <a:t>postive</a:t>
            </a:r>
            <a:r>
              <a:rPr lang="en-US" sz="2800" dirty="0">
                <a:solidFill>
                  <a:srgbClr val="212121"/>
                </a:solidFill>
                <a:latin typeface="Fira Sans Light" panose="020B0604020202020204" charset="0"/>
              </a:rPr>
              <a:t> </a:t>
            </a:r>
            <a:r>
              <a:rPr lang="en-US" sz="2800" dirty="0" smtClean="0">
                <a:solidFill>
                  <a:srgbClr val="212121"/>
                </a:solidFill>
                <a:latin typeface="Fira Sans Light" panose="020B0604020202020204" charset="0"/>
              </a:rPr>
              <a:t>?</a:t>
            </a:r>
          </a:p>
          <a:p>
            <a:pPr marL="457200" indent="-457200">
              <a:buFont typeface="Arial" panose="020B0604020202020204" pitchFamily="34" charset="0"/>
              <a:buChar char="•"/>
            </a:pPr>
            <a:r>
              <a:rPr lang="en-US" sz="2800" dirty="0" smtClean="0">
                <a:solidFill>
                  <a:srgbClr val="212121"/>
                </a:solidFill>
                <a:latin typeface="Fira Sans Light" panose="020B0604020202020204" charset="0"/>
              </a:rPr>
              <a:t>What </a:t>
            </a:r>
            <a:r>
              <a:rPr lang="en-US" sz="2800" dirty="0">
                <a:solidFill>
                  <a:srgbClr val="212121"/>
                </a:solidFill>
                <a:latin typeface="Fira Sans Light" panose="020B0604020202020204" charset="0"/>
              </a:rPr>
              <a:t>is the top </a:t>
            </a:r>
            <a:r>
              <a:rPr lang="en-US" sz="2800" dirty="0" err="1">
                <a:solidFill>
                  <a:srgbClr val="212121"/>
                </a:solidFill>
                <a:latin typeface="Fira Sans Light" panose="020B0604020202020204" charset="0"/>
              </a:rPr>
              <a:t>triwords</a:t>
            </a:r>
            <a:r>
              <a:rPr lang="en-US" sz="2800" dirty="0">
                <a:solidFill>
                  <a:srgbClr val="212121"/>
                </a:solidFill>
                <a:latin typeface="Fira Sans Light" panose="020B0604020202020204" charset="0"/>
              </a:rPr>
              <a:t> characteristics reviews for negative </a:t>
            </a:r>
            <a:r>
              <a:rPr lang="en-US" sz="2800" dirty="0" smtClean="0">
                <a:solidFill>
                  <a:srgbClr val="212121"/>
                </a:solidFill>
                <a:latin typeface="Fira Sans Light" panose="020B0604020202020204" charset="0"/>
              </a:rPr>
              <a:t>?</a:t>
            </a:r>
          </a:p>
          <a:p>
            <a:pPr marL="457200" indent="-457200">
              <a:buFont typeface="Arial" panose="020B0604020202020204" pitchFamily="34" charset="0"/>
              <a:buChar char="•"/>
            </a:pPr>
            <a:r>
              <a:rPr lang="en-US" sz="2800" dirty="0" smtClean="0">
                <a:solidFill>
                  <a:srgbClr val="212121"/>
                </a:solidFill>
                <a:latin typeface="Fira Sans Light" panose="020B0604020202020204" charset="0"/>
              </a:rPr>
              <a:t>By </a:t>
            </a:r>
            <a:r>
              <a:rPr lang="en-US" sz="2800" dirty="0">
                <a:solidFill>
                  <a:srgbClr val="212121"/>
                </a:solidFill>
                <a:latin typeface="Fira Sans Light" panose="020B0604020202020204" charset="0"/>
              </a:rPr>
              <a:t>using Sentiment analysis, can we predict sentiment reaction by reviews </a:t>
            </a:r>
            <a:r>
              <a:rPr lang="en-US" sz="2800" dirty="0" smtClean="0">
                <a:solidFill>
                  <a:srgbClr val="212121"/>
                </a:solidFill>
                <a:latin typeface="Fira Sans Light" panose="020B0604020202020204" charset="0"/>
              </a:rPr>
              <a:t>customer ?</a:t>
            </a:r>
            <a:endParaRPr lang="en-US" sz="2800" b="0" i="0" dirty="0">
              <a:solidFill>
                <a:srgbClr val="212121"/>
              </a:solidFill>
              <a:effectLst/>
              <a:latin typeface="Fira Sans Light" panose="020B0604020202020204" charset="0"/>
            </a:endParaRPr>
          </a:p>
        </p:txBody>
      </p:sp>
      <p:sp>
        <p:nvSpPr>
          <p:cNvPr id="18" name="Rectangle 17"/>
          <p:cNvSpPr/>
          <p:nvPr/>
        </p:nvSpPr>
        <p:spPr>
          <a:xfrm>
            <a:off x="1036997" y="5839480"/>
            <a:ext cx="5926229" cy="523220"/>
          </a:xfrm>
          <a:prstGeom prst="rect">
            <a:avLst/>
          </a:prstGeom>
        </p:spPr>
        <p:txBody>
          <a:bodyPr wrap="square">
            <a:spAutoFit/>
          </a:bodyPr>
          <a:lstStyle/>
          <a:p>
            <a:r>
              <a:rPr lang="en-US" sz="2800" dirty="0" smtClean="0">
                <a:solidFill>
                  <a:srgbClr val="212121"/>
                </a:solidFill>
                <a:latin typeface="Fira Sans Light" panose="020B0604020202020204" charset="0"/>
              </a:rPr>
              <a:t>What </a:t>
            </a:r>
            <a:r>
              <a:rPr lang="en-US" sz="2800" dirty="0" smtClean="0">
                <a:solidFill>
                  <a:srgbClr val="212121"/>
                </a:solidFill>
                <a:latin typeface="Fira Sans Light" panose="020B0604020202020204" charset="0"/>
              </a:rPr>
              <a:t>is the results obtained ?</a:t>
            </a:r>
            <a:endParaRPr lang="en-US" sz="2800" dirty="0">
              <a:solidFill>
                <a:srgbClr val="212121"/>
              </a:solidFill>
              <a:latin typeface="Fira Sans Light" panose="020B060402020202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34026"/>
          <a:stretch>
            <a:fillRect/>
          </a:stretch>
        </p:blipFill>
        <p:spPr>
          <a:xfrm>
            <a:off x="644826" y="495300"/>
            <a:ext cx="1288611" cy="735755"/>
          </a:xfrm>
          <a:prstGeom prst="rect">
            <a:avLst/>
          </a:prstGeom>
        </p:spPr>
      </p:pic>
      <p:sp>
        <p:nvSpPr>
          <p:cNvPr id="14" name="Rectangle 13"/>
          <p:cNvSpPr/>
          <p:nvPr/>
        </p:nvSpPr>
        <p:spPr>
          <a:xfrm>
            <a:off x="2195287" y="112210"/>
            <a:ext cx="6763390" cy="1394997"/>
          </a:xfrm>
          <a:prstGeom prst="rect">
            <a:avLst/>
          </a:prstGeom>
        </p:spPr>
        <p:txBody>
          <a:bodyPr wrap="none">
            <a:spAutoFit/>
          </a:bodyPr>
          <a:lstStyle/>
          <a:p>
            <a:pPr>
              <a:lnSpc>
                <a:spcPts val="10999"/>
              </a:lnSpc>
            </a:pPr>
            <a:r>
              <a:rPr lang="en-US" sz="7200" dirty="0" smtClean="0">
                <a:solidFill>
                  <a:srgbClr val="1836B2"/>
                </a:solidFill>
                <a:latin typeface="Fira Sans Medium Bold"/>
              </a:rPr>
              <a:t>Data </a:t>
            </a:r>
            <a:r>
              <a:rPr lang="en-US" sz="6000" dirty="0" smtClean="0">
                <a:solidFill>
                  <a:srgbClr val="1836B2"/>
                </a:solidFill>
                <a:latin typeface="Fira Sans Medium Bold"/>
              </a:rPr>
              <a:t>Introduction</a:t>
            </a:r>
          </a:p>
        </p:txBody>
      </p:sp>
      <p:pic>
        <p:nvPicPr>
          <p:cNvPr id="20" name="Picture 19"/>
          <p:cNvPicPr>
            <a:picLocks noChangeAspect="1"/>
          </p:cNvPicPr>
          <p:nvPr/>
        </p:nvPicPr>
        <p:blipFill>
          <a:blip r:embed="rId4"/>
          <a:stretch>
            <a:fillRect/>
          </a:stretch>
        </p:blipFill>
        <p:spPr>
          <a:xfrm>
            <a:off x="8442834" y="2019300"/>
            <a:ext cx="9387965" cy="7467600"/>
          </a:xfrm>
          <a:prstGeom prst="rect">
            <a:avLst/>
          </a:prstGeom>
        </p:spPr>
      </p:pic>
      <p:grpSp>
        <p:nvGrpSpPr>
          <p:cNvPr id="31" name="Group 30"/>
          <p:cNvGrpSpPr/>
          <p:nvPr/>
        </p:nvGrpSpPr>
        <p:grpSpPr>
          <a:xfrm>
            <a:off x="457200" y="2154382"/>
            <a:ext cx="7543800" cy="6703051"/>
            <a:chOff x="457200" y="2154382"/>
            <a:chExt cx="7543800" cy="6703051"/>
          </a:xfrm>
        </p:grpSpPr>
        <p:sp>
          <p:nvSpPr>
            <p:cNvPr id="32" name="TextBox 13"/>
            <p:cNvSpPr txBox="1"/>
            <p:nvPr/>
          </p:nvSpPr>
          <p:spPr>
            <a:xfrm>
              <a:off x="457200" y="2154382"/>
              <a:ext cx="7543800" cy="1723549"/>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dirty="0">
                  <a:latin typeface="Fira Sans Light" panose="020B0604020202020204" charset="0"/>
                </a:rPr>
                <a:t>This dataset is based on e-commerce data set men and woman shoes </a:t>
              </a:r>
              <a:r>
                <a:rPr lang="en-US" sz="2800" dirty="0" smtClean="0">
                  <a:latin typeface="Fira Sans Light" panose="020B0604020202020204" charset="0"/>
                </a:rPr>
                <a:t>from</a:t>
              </a:r>
              <a:r>
                <a:rPr lang="en-US" sz="2800" dirty="0">
                  <a:latin typeface="Fira Sans Light" panose="020B0604020202020204" charset="0"/>
                </a:rPr>
                <a:t> </a:t>
              </a:r>
              <a:r>
                <a:rPr lang="en-US" sz="2800" dirty="0" err="1" smtClean="0">
                  <a:latin typeface="Fira Sans Light" panose="020B0604020202020204" charset="0"/>
                  <a:hlinkClick r:id="rId5"/>
                </a:rPr>
                <a:t>kaggle</a:t>
              </a:r>
              <a:r>
                <a:rPr lang="en-US" sz="2800" dirty="0" smtClean="0">
                  <a:latin typeface="Fira Sans Light" panose="020B0604020202020204" charset="0"/>
                </a:rPr>
                <a:t>.</a:t>
              </a:r>
            </a:p>
            <a:p>
              <a:pPr marL="457200" indent="-457200">
                <a:buFont typeface="Arial" panose="020B0604020202020204" pitchFamily="34" charset="0"/>
                <a:buChar char="•"/>
              </a:pPr>
              <a:r>
                <a:rPr lang="en-US" sz="2800" dirty="0" smtClean="0">
                  <a:latin typeface="Fira Sans Light" panose="020B0604020202020204" charset="0"/>
                </a:rPr>
                <a:t>Column </a:t>
              </a:r>
              <a:r>
                <a:rPr lang="en-US" sz="2800" dirty="0">
                  <a:latin typeface="Fira Sans Light" panose="020B0604020202020204" charset="0"/>
                </a:rPr>
                <a:t>contains </a:t>
              </a:r>
              <a:r>
                <a:rPr lang="en-US" sz="2800" dirty="0" smtClean="0">
                  <a:latin typeface="Fira Sans Light" panose="020B0604020202020204" charset="0"/>
                </a:rPr>
                <a:t>:</a:t>
              </a:r>
            </a:p>
            <a:p>
              <a:r>
                <a:rPr lang="en-US" sz="2800" dirty="0">
                  <a:latin typeface="Fira Sans Light" panose="020B0604020202020204" charset="0"/>
                </a:rPr>
                <a:t>	</a:t>
              </a:r>
              <a:endParaRPr lang="en-US" sz="2800" spc="15" dirty="0">
                <a:solidFill>
                  <a:srgbClr val="000000"/>
                </a:solidFill>
                <a:latin typeface="Fira Sans Light" panose="020B0604020202020204" charset="0"/>
              </a:endParaRPr>
            </a:p>
          </p:txBody>
        </p:sp>
        <p:sp>
          <p:nvSpPr>
            <p:cNvPr id="33" name="Rectangle 32"/>
            <p:cNvSpPr/>
            <p:nvPr/>
          </p:nvSpPr>
          <p:spPr>
            <a:xfrm>
              <a:off x="912890" y="3502121"/>
              <a:ext cx="6707110" cy="4401205"/>
            </a:xfrm>
            <a:prstGeom prst="rect">
              <a:avLst/>
            </a:prstGeom>
          </p:spPr>
          <p:txBody>
            <a:bodyPr wrap="square">
              <a:spAutoFit/>
            </a:bodyPr>
            <a:lstStyle/>
            <a:p>
              <a:pPr marL="285750" indent="-285750">
                <a:buFont typeface="Wingdings" panose="05000000000000000000" pitchFamily="2" charset="2"/>
                <a:buChar char="ü"/>
              </a:pPr>
              <a:r>
                <a:rPr lang="en-US" sz="2800" dirty="0">
                  <a:latin typeface="Fira Sans Light" panose="020B0604020202020204" charset="0"/>
                </a:rPr>
                <a:t>Title, Price, average rating, Product Description, Shoe </a:t>
              </a:r>
              <a:r>
                <a:rPr lang="en-US" sz="2800" dirty="0" smtClean="0">
                  <a:latin typeface="Fira Sans Light" panose="020B0604020202020204" charset="0"/>
                </a:rPr>
                <a:t>Type</a:t>
              </a:r>
            </a:p>
            <a:p>
              <a:pPr marL="285750" indent="-285750">
                <a:buFont typeface="Wingdings" panose="05000000000000000000" pitchFamily="2" charset="2"/>
                <a:buChar char="ü"/>
              </a:pPr>
              <a:r>
                <a:rPr lang="en-US" sz="2800" dirty="0" smtClean="0">
                  <a:latin typeface="Fira Sans Light" panose="020B0604020202020204" charset="0"/>
                </a:rPr>
                <a:t>Rating </a:t>
              </a:r>
              <a:r>
                <a:rPr lang="en-US" sz="2800" dirty="0">
                  <a:latin typeface="Fira Sans Light" panose="020B0604020202020204" charset="0"/>
                </a:rPr>
                <a:t>- </a:t>
              </a:r>
              <a:r>
                <a:rPr lang="en-US" sz="2800" dirty="0" smtClean="0">
                  <a:latin typeface="Fira Sans Light" panose="020B0604020202020204" charset="0"/>
                </a:rPr>
                <a:t>average </a:t>
              </a:r>
              <a:r>
                <a:rPr lang="en-US" sz="2800" dirty="0">
                  <a:latin typeface="Fira Sans Light" panose="020B0604020202020204" charset="0"/>
                </a:rPr>
                <a:t>rating ( out of 5 </a:t>
              </a:r>
              <a:r>
                <a:rPr lang="en-US" sz="2800" dirty="0" smtClean="0">
                  <a:latin typeface="Fira Sans Light" panose="020B0604020202020204" charset="0"/>
                </a:rPr>
                <a:t>).</a:t>
              </a:r>
            </a:p>
            <a:p>
              <a:pPr marL="285750" indent="-285750">
                <a:buFont typeface="Wingdings" panose="05000000000000000000" pitchFamily="2" charset="2"/>
                <a:buChar char="ü"/>
              </a:pPr>
              <a:r>
                <a:rPr lang="en-US" sz="2800" dirty="0" smtClean="0">
                  <a:latin typeface="Fira Sans Light" panose="020B0604020202020204" charset="0"/>
                </a:rPr>
                <a:t>Total </a:t>
              </a:r>
              <a:r>
                <a:rPr lang="en-US" sz="2800" dirty="0">
                  <a:latin typeface="Fira Sans Light" panose="020B0604020202020204" charset="0"/>
                </a:rPr>
                <a:t>Reviews - Number of reviews that mobile got on that </a:t>
              </a:r>
              <a:r>
                <a:rPr lang="en-US" sz="2800" dirty="0" smtClean="0">
                  <a:latin typeface="Fira Sans Light" panose="020B0604020202020204" charset="0"/>
                </a:rPr>
                <a:t>Product</a:t>
              </a:r>
            </a:p>
            <a:p>
              <a:pPr marL="285750" indent="-285750">
                <a:buFont typeface="Wingdings" panose="05000000000000000000" pitchFamily="2" charset="2"/>
                <a:buChar char="ü"/>
              </a:pPr>
              <a:r>
                <a:rPr lang="en-US" sz="2800" dirty="0" smtClean="0">
                  <a:latin typeface="Fira Sans Light" panose="020B0604020202020204" charset="0"/>
                </a:rPr>
                <a:t>Reviews </a:t>
              </a:r>
              <a:r>
                <a:rPr lang="en-US" sz="2800" dirty="0">
                  <a:latin typeface="Fira Sans Light" panose="020B0604020202020204" charset="0"/>
                </a:rPr>
                <a:t>- Contains up to 10 reviews of Shoe ( separated by '|| </a:t>
              </a:r>
              <a:r>
                <a:rPr lang="en-US" sz="2800" dirty="0" smtClean="0">
                  <a:latin typeface="Fira Sans Light" panose="020B0604020202020204" charset="0"/>
                </a:rPr>
                <a:t>')</a:t>
              </a:r>
            </a:p>
            <a:p>
              <a:pPr marL="285750" indent="-285750">
                <a:buFont typeface="Wingdings" panose="05000000000000000000" pitchFamily="2" charset="2"/>
                <a:buChar char="ü"/>
              </a:pPr>
              <a:r>
                <a:rPr lang="en-US" sz="2800" dirty="0" smtClean="0">
                  <a:latin typeface="Fira Sans Light" panose="020B0604020202020204" charset="0"/>
                </a:rPr>
                <a:t>Reviews </a:t>
              </a:r>
              <a:r>
                <a:rPr lang="en-US" sz="2800" dirty="0">
                  <a:latin typeface="Fira Sans Light" panose="020B0604020202020204" charset="0"/>
                </a:rPr>
                <a:t>Rating - Contains up to 10 corresponding reviews rating of Mobile ( separated by '|| ')</a:t>
              </a:r>
            </a:p>
          </p:txBody>
        </p:sp>
        <p:sp>
          <p:nvSpPr>
            <p:cNvPr id="34" name="Rectangle 33"/>
            <p:cNvSpPr/>
            <p:nvPr/>
          </p:nvSpPr>
          <p:spPr>
            <a:xfrm>
              <a:off x="491837" y="7903326"/>
              <a:ext cx="7356764" cy="954107"/>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Fira Sans Light" panose="020B0604020202020204" charset="0"/>
                </a:rPr>
                <a:t>Sentiment analysis will focus for column Reviews and Reviews Rating</a:t>
              </a:r>
              <a:endParaRPr lang="en-US" sz="2800" dirty="0">
                <a:latin typeface="Fira Sans Light" panose="020B0604020202020204" charset="0"/>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34026"/>
          <a:stretch>
            <a:fillRect/>
          </a:stretch>
        </p:blipFill>
        <p:spPr>
          <a:xfrm>
            <a:off x="644826" y="495300"/>
            <a:ext cx="1288611" cy="735755"/>
          </a:xfrm>
          <a:prstGeom prst="rect">
            <a:avLst/>
          </a:prstGeom>
        </p:spPr>
      </p:pic>
      <p:sp>
        <p:nvSpPr>
          <p:cNvPr id="14" name="Rectangle 13"/>
          <p:cNvSpPr/>
          <p:nvPr/>
        </p:nvSpPr>
        <p:spPr>
          <a:xfrm>
            <a:off x="2195287" y="112210"/>
            <a:ext cx="6205545" cy="1354217"/>
          </a:xfrm>
          <a:prstGeom prst="rect">
            <a:avLst/>
          </a:prstGeom>
        </p:spPr>
        <p:txBody>
          <a:bodyPr wrap="none">
            <a:spAutoFit/>
          </a:bodyPr>
          <a:lstStyle/>
          <a:p>
            <a:pPr>
              <a:lnSpc>
                <a:spcPts val="10999"/>
              </a:lnSpc>
            </a:pPr>
            <a:r>
              <a:rPr lang="en-US" sz="6000" dirty="0" smtClean="0">
                <a:solidFill>
                  <a:srgbClr val="1836B2"/>
                </a:solidFill>
                <a:latin typeface="Fira Sans Medium Bold"/>
              </a:rPr>
              <a:t>Data Preparation</a:t>
            </a:r>
          </a:p>
        </p:txBody>
      </p:sp>
      <p:grpSp>
        <p:nvGrpSpPr>
          <p:cNvPr id="64" name="Group 23"/>
          <p:cNvGrpSpPr/>
          <p:nvPr/>
        </p:nvGrpSpPr>
        <p:grpSpPr>
          <a:xfrm>
            <a:off x="1901898" y="3822130"/>
            <a:ext cx="4956102" cy="1232091"/>
            <a:chOff x="0" y="-19050"/>
            <a:chExt cx="6608135" cy="1642788"/>
          </a:xfrm>
        </p:grpSpPr>
        <p:sp>
          <p:nvSpPr>
            <p:cNvPr id="65" name="TextBox 24"/>
            <p:cNvSpPr txBox="1"/>
            <p:nvPr/>
          </p:nvSpPr>
          <p:spPr>
            <a:xfrm>
              <a:off x="0" y="632014"/>
              <a:ext cx="6608135" cy="991724"/>
            </a:xfrm>
            <a:prstGeom prst="rect">
              <a:avLst/>
            </a:prstGeom>
          </p:spPr>
          <p:txBody>
            <a:bodyPr lIns="0" tIns="0" rIns="0" bIns="0" rtlCol="0" anchor="t">
              <a:spAutoFit/>
            </a:bodyPr>
            <a:lstStyle/>
            <a:p>
              <a:pPr>
                <a:lnSpc>
                  <a:spcPts val="2850"/>
                </a:lnSpc>
              </a:pPr>
              <a:r>
                <a:rPr lang="en-US" sz="2400" spc="95" dirty="0" smtClean="0">
                  <a:latin typeface="Fira Sans Light" panose="020B0604020202020204" charset="0"/>
                </a:rPr>
                <a:t>Splitting reviews and reviews rating at new data set </a:t>
              </a:r>
              <a:endParaRPr lang="en-US" sz="2400" spc="95" dirty="0">
                <a:latin typeface="Fira Sans Light" panose="020B0604020202020204" charset="0"/>
              </a:endParaRPr>
            </a:p>
          </p:txBody>
        </p:sp>
        <p:sp>
          <p:nvSpPr>
            <p:cNvPr id="66" name="TextBox 25"/>
            <p:cNvSpPr txBox="1"/>
            <p:nvPr/>
          </p:nvSpPr>
          <p:spPr>
            <a:xfrm>
              <a:off x="0" y="-19050"/>
              <a:ext cx="6608135" cy="512961"/>
            </a:xfrm>
            <a:prstGeom prst="rect">
              <a:avLst/>
            </a:prstGeom>
          </p:spPr>
          <p:txBody>
            <a:bodyPr lIns="0" tIns="0" rIns="0" bIns="0" rtlCol="0" anchor="t">
              <a:spAutoFit/>
            </a:bodyPr>
            <a:lstStyle/>
            <a:p>
              <a:pPr marL="0" lvl="0" indent="0">
                <a:lnSpc>
                  <a:spcPts val="2967"/>
                </a:lnSpc>
                <a:spcBef>
                  <a:spcPct val="0"/>
                </a:spcBef>
              </a:pPr>
              <a:r>
                <a:rPr lang="en-US" sz="2400" b="1" u="none" spc="89" dirty="0">
                  <a:latin typeface="Fira Sans Light" panose="020B0604020202020204" charset="0"/>
                </a:rPr>
                <a:t>Stage 1</a:t>
              </a:r>
            </a:p>
          </p:txBody>
        </p:sp>
      </p:grpSp>
      <p:sp>
        <p:nvSpPr>
          <p:cNvPr id="74" name="TextBox 33"/>
          <p:cNvSpPr txBox="1"/>
          <p:nvPr/>
        </p:nvSpPr>
        <p:spPr>
          <a:xfrm>
            <a:off x="1791186" y="5719724"/>
            <a:ext cx="5524014" cy="1115690"/>
          </a:xfrm>
          <a:prstGeom prst="rect">
            <a:avLst/>
          </a:prstGeom>
        </p:spPr>
        <p:txBody>
          <a:bodyPr wrap="square" lIns="0" tIns="0" rIns="0" bIns="0" rtlCol="0" anchor="t">
            <a:spAutoFit/>
          </a:bodyPr>
          <a:lstStyle/>
          <a:p>
            <a:pPr>
              <a:lnSpc>
                <a:spcPts val="2850"/>
              </a:lnSpc>
            </a:pPr>
            <a:r>
              <a:rPr lang="en-US" sz="2400" spc="95" dirty="0" smtClean="0">
                <a:latin typeface="Fira Sans Light" panose="020B0604020202020204" charset="0"/>
              </a:rPr>
              <a:t>Cleaning them for their separator (||) since we will take all value among the separator</a:t>
            </a:r>
            <a:endParaRPr lang="en-US" sz="2400" spc="95" dirty="0">
              <a:latin typeface="Fira Sans Light" panose="020B0604020202020204" charset="0"/>
            </a:endParaRPr>
          </a:p>
        </p:txBody>
      </p:sp>
      <p:sp>
        <p:nvSpPr>
          <p:cNvPr id="75" name="TextBox 34"/>
          <p:cNvSpPr txBox="1"/>
          <p:nvPr/>
        </p:nvSpPr>
        <p:spPr>
          <a:xfrm>
            <a:off x="1828800" y="5299516"/>
            <a:ext cx="5664578" cy="384721"/>
          </a:xfrm>
          <a:prstGeom prst="rect">
            <a:avLst/>
          </a:prstGeom>
        </p:spPr>
        <p:txBody>
          <a:bodyPr lIns="0" tIns="0" rIns="0" bIns="0" rtlCol="0" anchor="t">
            <a:spAutoFit/>
          </a:bodyPr>
          <a:lstStyle/>
          <a:p>
            <a:pPr marL="0" lvl="0" indent="0">
              <a:lnSpc>
                <a:spcPts val="2967"/>
              </a:lnSpc>
              <a:spcBef>
                <a:spcPct val="0"/>
              </a:spcBef>
            </a:pPr>
            <a:r>
              <a:rPr lang="en-US" sz="2400" b="1" u="none" spc="89" dirty="0">
                <a:latin typeface="Fira Sans Light" panose="020B0604020202020204" charset="0"/>
              </a:rPr>
              <a:t>Stage 2</a:t>
            </a:r>
          </a:p>
        </p:txBody>
      </p:sp>
      <p:grpSp>
        <p:nvGrpSpPr>
          <p:cNvPr id="46" name="Group 5"/>
          <p:cNvGrpSpPr/>
          <p:nvPr/>
        </p:nvGrpSpPr>
        <p:grpSpPr>
          <a:xfrm rot="16200000">
            <a:off x="225461" y="4370383"/>
            <a:ext cx="1484736" cy="317256"/>
            <a:chOff x="0" y="0"/>
            <a:chExt cx="1685364" cy="508000"/>
          </a:xfrm>
        </p:grpSpPr>
        <p:sp>
          <p:nvSpPr>
            <p:cNvPr id="47" name="Freeform 6"/>
            <p:cNvSpPr/>
            <p:nvPr/>
          </p:nvSpPr>
          <p:spPr>
            <a:xfrm>
              <a:off x="1237967" y="49530"/>
              <a:ext cx="407115" cy="408940"/>
            </a:xfrm>
            <a:custGeom>
              <a:avLst/>
              <a:gdLst/>
              <a:ahLst/>
              <a:cxnLst/>
              <a:rect l="l" t="t" r="r" b="b"/>
              <a:pathLst>
                <a:path w="407115" h="408940">
                  <a:moveTo>
                    <a:pt x="203557" y="0"/>
                  </a:moveTo>
                  <a:cubicBezTo>
                    <a:pt x="316126" y="503"/>
                    <a:pt x="407115" y="91900"/>
                    <a:pt x="407115" y="204470"/>
                  </a:cubicBezTo>
                  <a:cubicBezTo>
                    <a:pt x="407115" y="317040"/>
                    <a:pt x="316126" y="408437"/>
                    <a:pt x="203557" y="408940"/>
                  </a:cubicBezTo>
                  <a:cubicBezTo>
                    <a:pt x="90989" y="408437"/>
                    <a:pt x="0" y="317040"/>
                    <a:pt x="0" y="204470"/>
                  </a:cubicBezTo>
                  <a:cubicBezTo>
                    <a:pt x="0" y="91900"/>
                    <a:pt x="90989" y="503"/>
                    <a:pt x="203557" y="0"/>
                  </a:cubicBezTo>
                  <a:close/>
                </a:path>
              </a:pathLst>
            </a:custGeom>
            <a:solidFill>
              <a:srgbClr val="86EAE9"/>
            </a:solidFill>
          </p:spPr>
        </p:sp>
        <p:sp>
          <p:nvSpPr>
            <p:cNvPr id="48" name="Freeform 7"/>
            <p:cNvSpPr/>
            <p:nvPr/>
          </p:nvSpPr>
          <p:spPr>
            <a:xfrm>
              <a:off x="0" y="11430"/>
              <a:ext cx="1685365" cy="485140"/>
            </a:xfrm>
            <a:custGeom>
              <a:avLst/>
              <a:gdLst/>
              <a:ahLst/>
              <a:cxnLst/>
              <a:rect l="l" t="t" r="r" b="b"/>
              <a:pathLst>
                <a:path w="1685365" h="485140">
                  <a:moveTo>
                    <a:pt x="1441524" y="0"/>
                  </a:moveTo>
                  <a:cubicBezTo>
                    <a:pt x="1320874" y="0"/>
                    <a:pt x="1220544" y="88900"/>
                    <a:pt x="1201494" y="204470"/>
                  </a:cubicBezTo>
                  <a:lnTo>
                    <a:pt x="0" y="204470"/>
                  </a:lnTo>
                  <a:lnTo>
                    <a:pt x="0" y="280670"/>
                  </a:lnTo>
                  <a:lnTo>
                    <a:pt x="1202764" y="280670"/>
                  </a:lnTo>
                  <a:cubicBezTo>
                    <a:pt x="1220544" y="396240"/>
                    <a:pt x="1322144" y="485140"/>
                    <a:pt x="1442794" y="485140"/>
                  </a:cubicBezTo>
                  <a:cubicBezTo>
                    <a:pt x="1577414" y="485140"/>
                    <a:pt x="1685364" y="375920"/>
                    <a:pt x="1685364" y="242570"/>
                  </a:cubicBezTo>
                  <a:cubicBezTo>
                    <a:pt x="1685365" y="107950"/>
                    <a:pt x="1576144" y="0"/>
                    <a:pt x="1441524" y="0"/>
                  </a:cubicBezTo>
                  <a:close/>
                  <a:moveTo>
                    <a:pt x="1441524" y="408940"/>
                  </a:moveTo>
                  <a:cubicBezTo>
                    <a:pt x="1350084" y="408940"/>
                    <a:pt x="1275154" y="334010"/>
                    <a:pt x="1275154" y="242570"/>
                  </a:cubicBezTo>
                  <a:cubicBezTo>
                    <a:pt x="1275154" y="151130"/>
                    <a:pt x="1350084" y="76200"/>
                    <a:pt x="1441524" y="76200"/>
                  </a:cubicBezTo>
                  <a:cubicBezTo>
                    <a:pt x="1532964" y="76200"/>
                    <a:pt x="1607894" y="151130"/>
                    <a:pt x="1607894" y="242570"/>
                  </a:cubicBezTo>
                  <a:cubicBezTo>
                    <a:pt x="1609164" y="334010"/>
                    <a:pt x="1534234" y="408940"/>
                    <a:pt x="1441524" y="408940"/>
                  </a:cubicBezTo>
                  <a:close/>
                </a:path>
              </a:pathLst>
            </a:custGeom>
            <a:solidFill>
              <a:srgbClr val="191919"/>
            </a:solidFill>
          </p:spPr>
        </p:sp>
      </p:grpSp>
      <p:grpSp>
        <p:nvGrpSpPr>
          <p:cNvPr id="49" name="Group 8"/>
          <p:cNvGrpSpPr/>
          <p:nvPr/>
        </p:nvGrpSpPr>
        <p:grpSpPr>
          <a:xfrm rot="16200000">
            <a:off x="35336" y="6045243"/>
            <a:ext cx="1857847" cy="310117"/>
            <a:chOff x="0" y="0"/>
            <a:chExt cx="1685364" cy="508000"/>
          </a:xfrm>
        </p:grpSpPr>
        <p:sp>
          <p:nvSpPr>
            <p:cNvPr id="50" name="Freeform 9"/>
            <p:cNvSpPr/>
            <p:nvPr/>
          </p:nvSpPr>
          <p:spPr>
            <a:xfrm>
              <a:off x="1237967" y="49530"/>
              <a:ext cx="407115" cy="408940"/>
            </a:xfrm>
            <a:custGeom>
              <a:avLst/>
              <a:gdLst/>
              <a:ahLst/>
              <a:cxnLst/>
              <a:rect l="l" t="t" r="r" b="b"/>
              <a:pathLst>
                <a:path w="407115" h="408940">
                  <a:moveTo>
                    <a:pt x="203557" y="0"/>
                  </a:moveTo>
                  <a:cubicBezTo>
                    <a:pt x="316126" y="503"/>
                    <a:pt x="407115" y="91900"/>
                    <a:pt x="407115" y="204470"/>
                  </a:cubicBezTo>
                  <a:cubicBezTo>
                    <a:pt x="407115" y="317040"/>
                    <a:pt x="316126" y="408437"/>
                    <a:pt x="203557" y="408940"/>
                  </a:cubicBezTo>
                  <a:cubicBezTo>
                    <a:pt x="90989" y="408437"/>
                    <a:pt x="0" y="317040"/>
                    <a:pt x="0" y="204470"/>
                  </a:cubicBezTo>
                  <a:cubicBezTo>
                    <a:pt x="0" y="91900"/>
                    <a:pt x="90989" y="503"/>
                    <a:pt x="203557" y="0"/>
                  </a:cubicBezTo>
                  <a:close/>
                </a:path>
              </a:pathLst>
            </a:custGeom>
            <a:solidFill>
              <a:srgbClr val="3EDAD8"/>
            </a:solidFill>
          </p:spPr>
        </p:sp>
        <p:sp>
          <p:nvSpPr>
            <p:cNvPr id="51" name="Freeform 10"/>
            <p:cNvSpPr/>
            <p:nvPr/>
          </p:nvSpPr>
          <p:spPr>
            <a:xfrm>
              <a:off x="0" y="11430"/>
              <a:ext cx="1685365" cy="485140"/>
            </a:xfrm>
            <a:custGeom>
              <a:avLst/>
              <a:gdLst/>
              <a:ahLst/>
              <a:cxnLst/>
              <a:rect l="l" t="t" r="r" b="b"/>
              <a:pathLst>
                <a:path w="1685365" h="485140">
                  <a:moveTo>
                    <a:pt x="1441524" y="0"/>
                  </a:moveTo>
                  <a:cubicBezTo>
                    <a:pt x="1320874" y="0"/>
                    <a:pt x="1220544" y="88900"/>
                    <a:pt x="1201494" y="204470"/>
                  </a:cubicBezTo>
                  <a:lnTo>
                    <a:pt x="0" y="204470"/>
                  </a:lnTo>
                  <a:lnTo>
                    <a:pt x="0" y="280670"/>
                  </a:lnTo>
                  <a:lnTo>
                    <a:pt x="1202764" y="280670"/>
                  </a:lnTo>
                  <a:cubicBezTo>
                    <a:pt x="1220544" y="396240"/>
                    <a:pt x="1322144" y="485140"/>
                    <a:pt x="1442794" y="485140"/>
                  </a:cubicBezTo>
                  <a:cubicBezTo>
                    <a:pt x="1577414" y="485140"/>
                    <a:pt x="1685364" y="375920"/>
                    <a:pt x="1685364" y="242570"/>
                  </a:cubicBezTo>
                  <a:cubicBezTo>
                    <a:pt x="1685365" y="107950"/>
                    <a:pt x="1576144" y="0"/>
                    <a:pt x="1441524" y="0"/>
                  </a:cubicBezTo>
                  <a:close/>
                  <a:moveTo>
                    <a:pt x="1441524" y="408940"/>
                  </a:moveTo>
                  <a:cubicBezTo>
                    <a:pt x="1350084" y="408940"/>
                    <a:pt x="1275154" y="334010"/>
                    <a:pt x="1275154" y="242570"/>
                  </a:cubicBezTo>
                  <a:cubicBezTo>
                    <a:pt x="1275154" y="151130"/>
                    <a:pt x="1350084" y="76200"/>
                    <a:pt x="1441524" y="76200"/>
                  </a:cubicBezTo>
                  <a:cubicBezTo>
                    <a:pt x="1532964" y="76200"/>
                    <a:pt x="1607894" y="151130"/>
                    <a:pt x="1607894" y="242570"/>
                  </a:cubicBezTo>
                  <a:cubicBezTo>
                    <a:pt x="1609164" y="334010"/>
                    <a:pt x="1534234" y="408940"/>
                    <a:pt x="1441524" y="408940"/>
                  </a:cubicBezTo>
                  <a:close/>
                </a:path>
              </a:pathLst>
            </a:custGeom>
            <a:solidFill>
              <a:srgbClr val="191919"/>
            </a:solidFill>
          </p:spPr>
        </p:sp>
      </p:grpSp>
      <p:grpSp>
        <p:nvGrpSpPr>
          <p:cNvPr id="52" name="Group 11"/>
          <p:cNvGrpSpPr/>
          <p:nvPr/>
        </p:nvGrpSpPr>
        <p:grpSpPr>
          <a:xfrm rot="16200000">
            <a:off x="225460" y="7677479"/>
            <a:ext cx="1484736" cy="317256"/>
            <a:chOff x="0" y="0"/>
            <a:chExt cx="1685364" cy="508000"/>
          </a:xfrm>
        </p:grpSpPr>
        <p:sp>
          <p:nvSpPr>
            <p:cNvPr id="53" name="Freeform 12"/>
            <p:cNvSpPr/>
            <p:nvPr/>
          </p:nvSpPr>
          <p:spPr>
            <a:xfrm>
              <a:off x="1237967" y="49530"/>
              <a:ext cx="407115" cy="408940"/>
            </a:xfrm>
            <a:custGeom>
              <a:avLst/>
              <a:gdLst/>
              <a:ahLst/>
              <a:cxnLst/>
              <a:rect l="l" t="t" r="r" b="b"/>
              <a:pathLst>
                <a:path w="407115" h="408940">
                  <a:moveTo>
                    <a:pt x="203557" y="0"/>
                  </a:moveTo>
                  <a:cubicBezTo>
                    <a:pt x="316126" y="503"/>
                    <a:pt x="407115" y="91900"/>
                    <a:pt x="407115" y="204470"/>
                  </a:cubicBezTo>
                  <a:cubicBezTo>
                    <a:pt x="407115" y="317040"/>
                    <a:pt x="316126" y="408437"/>
                    <a:pt x="203557" y="408940"/>
                  </a:cubicBezTo>
                  <a:cubicBezTo>
                    <a:pt x="90989" y="408437"/>
                    <a:pt x="0" y="317040"/>
                    <a:pt x="0" y="204470"/>
                  </a:cubicBezTo>
                  <a:cubicBezTo>
                    <a:pt x="0" y="91900"/>
                    <a:pt x="90989" y="503"/>
                    <a:pt x="203557" y="0"/>
                  </a:cubicBezTo>
                  <a:close/>
                </a:path>
              </a:pathLst>
            </a:custGeom>
            <a:solidFill>
              <a:srgbClr val="37C9EF"/>
            </a:solidFill>
          </p:spPr>
        </p:sp>
        <p:sp>
          <p:nvSpPr>
            <p:cNvPr id="54" name="Freeform 13"/>
            <p:cNvSpPr/>
            <p:nvPr/>
          </p:nvSpPr>
          <p:spPr>
            <a:xfrm>
              <a:off x="0" y="11430"/>
              <a:ext cx="1685365" cy="485140"/>
            </a:xfrm>
            <a:custGeom>
              <a:avLst/>
              <a:gdLst/>
              <a:ahLst/>
              <a:cxnLst/>
              <a:rect l="l" t="t" r="r" b="b"/>
              <a:pathLst>
                <a:path w="1685365" h="485140">
                  <a:moveTo>
                    <a:pt x="1441524" y="0"/>
                  </a:moveTo>
                  <a:cubicBezTo>
                    <a:pt x="1320874" y="0"/>
                    <a:pt x="1220544" y="88900"/>
                    <a:pt x="1201494" y="204470"/>
                  </a:cubicBezTo>
                  <a:lnTo>
                    <a:pt x="0" y="204470"/>
                  </a:lnTo>
                  <a:lnTo>
                    <a:pt x="0" y="280670"/>
                  </a:lnTo>
                  <a:lnTo>
                    <a:pt x="1202764" y="280670"/>
                  </a:lnTo>
                  <a:cubicBezTo>
                    <a:pt x="1220544" y="396240"/>
                    <a:pt x="1322144" y="485140"/>
                    <a:pt x="1442794" y="485140"/>
                  </a:cubicBezTo>
                  <a:cubicBezTo>
                    <a:pt x="1577414" y="485140"/>
                    <a:pt x="1685364" y="375920"/>
                    <a:pt x="1685364" y="242570"/>
                  </a:cubicBezTo>
                  <a:cubicBezTo>
                    <a:pt x="1685365" y="107950"/>
                    <a:pt x="1576144" y="0"/>
                    <a:pt x="1441524" y="0"/>
                  </a:cubicBezTo>
                  <a:close/>
                  <a:moveTo>
                    <a:pt x="1441524" y="408940"/>
                  </a:moveTo>
                  <a:cubicBezTo>
                    <a:pt x="1350084" y="408940"/>
                    <a:pt x="1275154" y="334010"/>
                    <a:pt x="1275154" y="242570"/>
                  </a:cubicBezTo>
                  <a:cubicBezTo>
                    <a:pt x="1275154" y="151130"/>
                    <a:pt x="1350084" y="76200"/>
                    <a:pt x="1441524" y="76200"/>
                  </a:cubicBezTo>
                  <a:cubicBezTo>
                    <a:pt x="1532964" y="76200"/>
                    <a:pt x="1607894" y="151130"/>
                    <a:pt x="1607894" y="242570"/>
                  </a:cubicBezTo>
                  <a:cubicBezTo>
                    <a:pt x="1609164" y="334010"/>
                    <a:pt x="1534234" y="408940"/>
                    <a:pt x="1441524" y="408940"/>
                  </a:cubicBezTo>
                  <a:close/>
                </a:path>
              </a:pathLst>
            </a:custGeom>
            <a:solidFill>
              <a:srgbClr val="191919"/>
            </a:solidFill>
          </p:spPr>
        </p:sp>
      </p:grpSp>
      <p:sp>
        <p:nvSpPr>
          <p:cNvPr id="82" name="AutoShape 41"/>
          <p:cNvSpPr/>
          <p:nvPr/>
        </p:nvSpPr>
        <p:spPr>
          <a:xfrm>
            <a:off x="1098118" y="3938014"/>
            <a:ext cx="548768" cy="68906"/>
          </a:xfrm>
          <a:prstGeom prst="rect">
            <a:avLst/>
          </a:prstGeom>
          <a:solidFill>
            <a:srgbClr val="191919"/>
          </a:solidFill>
        </p:spPr>
      </p:sp>
      <p:sp>
        <p:nvSpPr>
          <p:cNvPr id="83" name="AutoShape 42"/>
          <p:cNvSpPr/>
          <p:nvPr/>
        </p:nvSpPr>
        <p:spPr>
          <a:xfrm>
            <a:off x="1051432" y="7274099"/>
            <a:ext cx="548768" cy="68906"/>
          </a:xfrm>
          <a:prstGeom prst="rect">
            <a:avLst/>
          </a:prstGeom>
          <a:solidFill>
            <a:srgbClr val="191919"/>
          </a:solidFill>
        </p:spPr>
      </p:sp>
      <p:sp>
        <p:nvSpPr>
          <p:cNvPr id="88" name="TextBox 13"/>
          <p:cNvSpPr txBox="1"/>
          <p:nvPr/>
        </p:nvSpPr>
        <p:spPr>
          <a:xfrm>
            <a:off x="774565" y="1767126"/>
            <a:ext cx="13779635" cy="1292662"/>
          </a:xfrm>
          <a:prstGeom prst="rect">
            <a:avLst/>
          </a:prstGeom>
        </p:spPr>
        <p:txBody>
          <a:bodyPr wrap="square" lIns="0" tIns="0" rIns="0" bIns="0" rtlCol="0" anchor="t">
            <a:spAutoFit/>
          </a:bodyPr>
          <a:lstStyle/>
          <a:p>
            <a:r>
              <a:rPr lang="en-US" sz="2800" dirty="0" smtClean="0">
                <a:latin typeface="Fira Sans Light" panose="020B0604020202020204" charset="0"/>
              </a:rPr>
              <a:t>This is about for prepare dataset for sentiment analysis, such as extraction review and review rating from the source and process to be Exploratory Data Analysis and Modelling</a:t>
            </a:r>
            <a:endParaRPr lang="en-US" sz="2800" spc="15" dirty="0">
              <a:solidFill>
                <a:srgbClr val="000000"/>
              </a:solidFill>
              <a:latin typeface="Fira Sans Light"/>
            </a:endParaRPr>
          </a:p>
        </p:txBody>
      </p:sp>
      <p:grpSp>
        <p:nvGrpSpPr>
          <p:cNvPr id="4" name="Group 3"/>
          <p:cNvGrpSpPr/>
          <p:nvPr/>
        </p:nvGrpSpPr>
        <p:grpSpPr>
          <a:xfrm>
            <a:off x="1828800" y="7124700"/>
            <a:ext cx="6882630" cy="2347781"/>
            <a:chOff x="10719570" y="5481696"/>
            <a:chExt cx="6882630" cy="2347781"/>
          </a:xfrm>
        </p:grpSpPr>
        <p:sp>
          <p:nvSpPr>
            <p:cNvPr id="68" name="TextBox 27"/>
            <p:cNvSpPr txBox="1"/>
            <p:nvPr/>
          </p:nvSpPr>
          <p:spPr>
            <a:xfrm>
              <a:off x="10719570" y="5969994"/>
              <a:ext cx="4956102" cy="1859483"/>
            </a:xfrm>
            <a:prstGeom prst="rect">
              <a:avLst/>
            </a:prstGeom>
          </p:spPr>
          <p:txBody>
            <a:bodyPr lIns="0" tIns="0" rIns="0" bIns="0" rtlCol="0" anchor="t">
              <a:spAutoFit/>
            </a:bodyPr>
            <a:lstStyle/>
            <a:p>
              <a:pPr>
                <a:lnSpc>
                  <a:spcPts val="2850"/>
                </a:lnSpc>
              </a:pPr>
              <a:r>
                <a:rPr lang="en-US" sz="2400" spc="95" dirty="0" smtClean="0">
                  <a:latin typeface="Fira Sans Light" panose="020B0604020202020204" charset="0"/>
                </a:rPr>
                <a:t>Cleaning for :</a:t>
              </a:r>
              <a:endParaRPr lang="en-US" sz="2400" spc="95" dirty="0">
                <a:latin typeface="Fira Sans Light" panose="020B0604020202020204" charset="0"/>
              </a:endParaRPr>
            </a:p>
            <a:p>
              <a:pPr marL="342900" indent="-342900">
                <a:lnSpc>
                  <a:spcPts val="2850"/>
                </a:lnSpc>
                <a:buFont typeface="Wingdings" panose="05000000000000000000" pitchFamily="2" charset="2"/>
                <a:buChar char="ü"/>
              </a:pPr>
              <a:r>
                <a:rPr lang="en-US" sz="2400" spc="95" dirty="0" smtClean="0">
                  <a:latin typeface="Fira Sans Light" panose="020B0604020202020204" charset="0"/>
                </a:rPr>
                <a:t>lower at all</a:t>
              </a:r>
            </a:p>
            <a:p>
              <a:pPr marL="342900" indent="-342900">
                <a:lnSpc>
                  <a:spcPts val="2850"/>
                </a:lnSpc>
                <a:buFont typeface="Wingdings" panose="05000000000000000000" pitchFamily="2" charset="2"/>
                <a:buChar char="ü"/>
              </a:pPr>
              <a:r>
                <a:rPr lang="en-US" sz="2400" dirty="0">
                  <a:latin typeface="Fira Sans Light" panose="020B0604020202020204" charset="0"/>
                </a:rPr>
                <a:t>from </a:t>
              </a:r>
              <a:r>
                <a:rPr lang="en-US" sz="2400" dirty="0" smtClean="0">
                  <a:latin typeface="Fira Sans Light" panose="020B0604020202020204" charset="0"/>
                </a:rPr>
                <a:t>punctuation</a:t>
              </a:r>
            </a:p>
            <a:p>
              <a:pPr marL="342900" indent="-342900">
                <a:lnSpc>
                  <a:spcPts val="2850"/>
                </a:lnSpc>
                <a:buFont typeface="Wingdings" panose="05000000000000000000" pitchFamily="2" charset="2"/>
                <a:buChar char="ü"/>
              </a:pPr>
              <a:r>
                <a:rPr lang="en-US" sz="2400" dirty="0" err="1" smtClean="0">
                  <a:latin typeface="Fira Sans Light" panose="020B0604020202020204" charset="0"/>
                </a:rPr>
                <a:t>Stopwords</a:t>
              </a:r>
              <a:endParaRPr lang="en-US" sz="2400" dirty="0" smtClean="0">
                <a:latin typeface="Fira Sans Light" panose="020B0604020202020204" charset="0"/>
              </a:endParaRPr>
            </a:p>
            <a:p>
              <a:pPr marL="342900" indent="-342900">
                <a:lnSpc>
                  <a:spcPts val="2850"/>
                </a:lnSpc>
                <a:buFont typeface="Wingdings" panose="05000000000000000000" pitchFamily="2" charset="2"/>
                <a:buChar char="ü"/>
              </a:pPr>
              <a:endParaRPr lang="en-US" sz="2400" spc="95" dirty="0" smtClean="0">
                <a:latin typeface="Fira Sans Light" panose="020B0604020202020204" charset="0"/>
              </a:endParaRPr>
            </a:p>
          </p:txBody>
        </p:sp>
        <p:sp>
          <p:nvSpPr>
            <p:cNvPr id="69" name="TextBox 28"/>
            <p:cNvSpPr txBox="1"/>
            <p:nvPr/>
          </p:nvSpPr>
          <p:spPr>
            <a:xfrm>
              <a:off x="10719570" y="5481696"/>
              <a:ext cx="4956102" cy="384721"/>
            </a:xfrm>
            <a:prstGeom prst="rect">
              <a:avLst/>
            </a:prstGeom>
          </p:spPr>
          <p:txBody>
            <a:bodyPr lIns="0" tIns="0" rIns="0" bIns="0" rtlCol="0" anchor="t">
              <a:spAutoFit/>
            </a:bodyPr>
            <a:lstStyle/>
            <a:p>
              <a:pPr marL="0" lvl="0" indent="0">
                <a:lnSpc>
                  <a:spcPts val="2967"/>
                </a:lnSpc>
                <a:spcBef>
                  <a:spcPct val="0"/>
                </a:spcBef>
              </a:pPr>
              <a:r>
                <a:rPr lang="en-US" sz="2400" b="1" u="none" spc="89" dirty="0">
                  <a:latin typeface="Fira Sans Light" panose="020B0604020202020204" charset="0"/>
                </a:rPr>
                <a:t>Stage 3</a:t>
              </a:r>
            </a:p>
          </p:txBody>
        </p:sp>
        <p:sp>
          <p:nvSpPr>
            <p:cNvPr id="3" name="Rectangle 2"/>
            <p:cNvSpPr/>
            <p:nvPr/>
          </p:nvSpPr>
          <p:spPr>
            <a:xfrm>
              <a:off x="13796424" y="6297677"/>
              <a:ext cx="3805776" cy="1208023"/>
            </a:xfrm>
            <a:prstGeom prst="rect">
              <a:avLst/>
            </a:prstGeom>
          </p:spPr>
          <p:txBody>
            <a:bodyPr wrap="square">
              <a:spAutoFit/>
            </a:bodyPr>
            <a:lstStyle/>
            <a:p>
              <a:pPr marL="342900" indent="-342900">
                <a:lnSpc>
                  <a:spcPts val="2850"/>
                </a:lnSpc>
                <a:buFont typeface="Wingdings" panose="05000000000000000000" pitchFamily="2" charset="2"/>
                <a:buChar char="ü"/>
              </a:pPr>
              <a:r>
                <a:rPr lang="en-US" sz="2400" dirty="0">
                  <a:latin typeface="Fira Sans Light" panose="020B0604020202020204" charset="0"/>
                </a:rPr>
                <a:t>Emoji</a:t>
              </a:r>
            </a:p>
            <a:p>
              <a:pPr marL="342900" indent="-342900">
                <a:lnSpc>
                  <a:spcPts val="2850"/>
                </a:lnSpc>
                <a:buFont typeface="Wingdings" panose="05000000000000000000" pitchFamily="2" charset="2"/>
                <a:buChar char="ü"/>
              </a:pPr>
              <a:r>
                <a:rPr lang="en-US" sz="2400" dirty="0">
                  <a:latin typeface="Fira Sans Light" panose="020B0604020202020204" charset="0"/>
                </a:rPr>
                <a:t>Symbols </a:t>
              </a:r>
            </a:p>
            <a:p>
              <a:pPr marL="342900" indent="-342900">
                <a:lnSpc>
                  <a:spcPts val="2850"/>
                </a:lnSpc>
                <a:buFont typeface="Wingdings" panose="05000000000000000000" pitchFamily="2" charset="2"/>
                <a:buChar char="ü"/>
              </a:pPr>
              <a:r>
                <a:rPr lang="en-US" sz="2400" dirty="0" err="1">
                  <a:latin typeface="Fira Sans Light" panose="020B0604020202020204" charset="0"/>
                </a:rPr>
                <a:t>Ambil</a:t>
              </a:r>
              <a:r>
                <a:rPr lang="en-US" sz="2400" dirty="0">
                  <a:latin typeface="Fira Sans Light" panose="020B0604020202020204" charset="0"/>
                </a:rPr>
                <a:t> </a:t>
              </a:r>
              <a:r>
                <a:rPr lang="en-US" sz="2400" dirty="0" err="1">
                  <a:latin typeface="Fira Sans Light" panose="020B0604020202020204" charset="0"/>
                </a:rPr>
                <a:t>angka</a:t>
              </a:r>
              <a:endParaRPr lang="en-US" sz="2400" dirty="0">
                <a:latin typeface="Fira Sans Light" panose="020B0604020202020204" charset="0"/>
              </a:endParaRPr>
            </a:p>
          </p:txBody>
        </p:sp>
      </p:grpSp>
      <p:grpSp>
        <p:nvGrpSpPr>
          <p:cNvPr id="89" name="Group 23"/>
          <p:cNvGrpSpPr/>
          <p:nvPr/>
        </p:nvGrpSpPr>
        <p:grpSpPr>
          <a:xfrm>
            <a:off x="9861756" y="3822130"/>
            <a:ext cx="5591480" cy="1603988"/>
            <a:chOff x="0" y="-19050"/>
            <a:chExt cx="6608135" cy="2138651"/>
          </a:xfrm>
        </p:grpSpPr>
        <p:sp>
          <p:nvSpPr>
            <p:cNvPr id="90" name="TextBox 24"/>
            <p:cNvSpPr txBox="1"/>
            <p:nvPr/>
          </p:nvSpPr>
          <p:spPr>
            <a:xfrm>
              <a:off x="0" y="632014"/>
              <a:ext cx="6608135" cy="1487587"/>
            </a:xfrm>
            <a:prstGeom prst="rect">
              <a:avLst/>
            </a:prstGeom>
          </p:spPr>
          <p:txBody>
            <a:bodyPr lIns="0" tIns="0" rIns="0" bIns="0" rtlCol="0" anchor="t">
              <a:spAutoFit/>
            </a:bodyPr>
            <a:lstStyle/>
            <a:p>
              <a:pPr>
                <a:lnSpc>
                  <a:spcPts val="2850"/>
                </a:lnSpc>
              </a:pPr>
              <a:r>
                <a:rPr lang="en-US" sz="2400" spc="95" dirty="0" smtClean="0">
                  <a:latin typeface="Fira Sans Light" panose="020B0604020202020204" charset="0"/>
                </a:rPr>
                <a:t>Missing value will be dropped since we will select only with comment</a:t>
              </a:r>
              <a:endParaRPr lang="en-US" sz="2400" spc="95" dirty="0">
                <a:latin typeface="Fira Sans Light" panose="020B0604020202020204" charset="0"/>
              </a:endParaRPr>
            </a:p>
          </p:txBody>
        </p:sp>
        <p:sp>
          <p:nvSpPr>
            <p:cNvPr id="91" name="TextBox 25"/>
            <p:cNvSpPr txBox="1"/>
            <p:nvPr/>
          </p:nvSpPr>
          <p:spPr>
            <a:xfrm>
              <a:off x="0" y="-19050"/>
              <a:ext cx="6608135" cy="512961"/>
            </a:xfrm>
            <a:prstGeom prst="rect">
              <a:avLst/>
            </a:prstGeom>
          </p:spPr>
          <p:txBody>
            <a:bodyPr lIns="0" tIns="0" rIns="0" bIns="0" rtlCol="0" anchor="t">
              <a:spAutoFit/>
            </a:bodyPr>
            <a:lstStyle/>
            <a:p>
              <a:pPr marL="0" lvl="0" indent="0">
                <a:lnSpc>
                  <a:spcPts val="2967"/>
                </a:lnSpc>
                <a:spcBef>
                  <a:spcPct val="0"/>
                </a:spcBef>
              </a:pPr>
              <a:r>
                <a:rPr lang="en-US" sz="2400" b="1" u="none" spc="89" dirty="0" smtClean="0">
                  <a:latin typeface="Fira Sans Light" panose="020B0604020202020204" charset="0"/>
                </a:rPr>
                <a:t>Stage 4</a:t>
              </a:r>
              <a:endParaRPr lang="en-US" sz="2400" b="1" u="none" spc="89" dirty="0">
                <a:latin typeface="Fira Sans Light" panose="020B0604020202020204" charset="0"/>
              </a:endParaRPr>
            </a:p>
          </p:txBody>
        </p:sp>
      </p:grpSp>
      <p:grpSp>
        <p:nvGrpSpPr>
          <p:cNvPr id="92" name="Group 32"/>
          <p:cNvGrpSpPr/>
          <p:nvPr/>
        </p:nvGrpSpPr>
        <p:grpSpPr>
          <a:xfrm>
            <a:off x="9788658" y="5299516"/>
            <a:ext cx="5664578" cy="860195"/>
            <a:chOff x="0" y="-19050"/>
            <a:chExt cx="7552771" cy="1146927"/>
          </a:xfrm>
        </p:grpSpPr>
        <p:sp>
          <p:nvSpPr>
            <p:cNvPr id="93" name="TextBox 33"/>
            <p:cNvSpPr txBox="1"/>
            <p:nvPr/>
          </p:nvSpPr>
          <p:spPr>
            <a:xfrm>
              <a:off x="0" y="632014"/>
              <a:ext cx="7552771" cy="495863"/>
            </a:xfrm>
            <a:prstGeom prst="rect">
              <a:avLst/>
            </a:prstGeom>
          </p:spPr>
          <p:txBody>
            <a:bodyPr lIns="0" tIns="0" rIns="0" bIns="0" rtlCol="0" anchor="t">
              <a:spAutoFit/>
            </a:bodyPr>
            <a:lstStyle/>
            <a:p>
              <a:pPr>
                <a:lnSpc>
                  <a:spcPts val="2850"/>
                </a:lnSpc>
              </a:pPr>
              <a:r>
                <a:rPr lang="en-US" sz="2400" spc="95" dirty="0" smtClean="0">
                  <a:latin typeface="Fira Sans Light" panose="020B0604020202020204" charset="0"/>
                </a:rPr>
                <a:t>Define new column sentiment </a:t>
              </a:r>
            </a:p>
          </p:txBody>
        </p:sp>
        <p:sp>
          <p:nvSpPr>
            <p:cNvPr id="94" name="TextBox 34"/>
            <p:cNvSpPr txBox="1"/>
            <p:nvPr/>
          </p:nvSpPr>
          <p:spPr>
            <a:xfrm>
              <a:off x="0" y="-19050"/>
              <a:ext cx="7552771" cy="512961"/>
            </a:xfrm>
            <a:prstGeom prst="rect">
              <a:avLst/>
            </a:prstGeom>
          </p:spPr>
          <p:txBody>
            <a:bodyPr lIns="0" tIns="0" rIns="0" bIns="0" rtlCol="0" anchor="t">
              <a:spAutoFit/>
            </a:bodyPr>
            <a:lstStyle/>
            <a:p>
              <a:pPr marL="0" lvl="0" indent="0">
                <a:lnSpc>
                  <a:spcPts val="2967"/>
                </a:lnSpc>
                <a:spcBef>
                  <a:spcPct val="0"/>
                </a:spcBef>
              </a:pPr>
              <a:r>
                <a:rPr lang="en-US" sz="2400" b="1" u="none" spc="89" dirty="0">
                  <a:latin typeface="Fira Sans Light" panose="020B0604020202020204" charset="0"/>
                </a:rPr>
                <a:t>Stage </a:t>
              </a:r>
              <a:r>
                <a:rPr lang="en-US" sz="2400" b="1" u="none" spc="89" dirty="0" smtClean="0">
                  <a:latin typeface="Fira Sans Light" panose="020B0604020202020204" charset="0"/>
                </a:rPr>
                <a:t>5</a:t>
              </a:r>
              <a:endParaRPr lang="en-US" sz="2400" b="1" u="none" spc="89" dirty="0">
                <a:latin typeface="Fira Sans Light" panose="020B0604020202020204" charset="0"/>
              </a:endParaRPr>
            </a:p>
          </p:txBody>
        </p:sp>
      </p:grpSp>
      <p:grpSp>
        <p:nvGrpSpPr>
          <p:cNvPr id="7" name="Group 6"/>
          <p:cNvGrpSpPr/>
          <p:nvPr/>
        </p:nvGrpSpPr>
        <p:grpSpPr>
          <a:xfrm>
            <a:off x="8769059" y="3786643"/>
            <a:ext cx="837685" cy="2969472"/>
            <a:chOff x="8769059" y="3786643"/>
            <a:chExt cx="837685" cy="2969472"/>
          </a:xfrm>
        </p:grpSpPr>
        <p:grpSp>
          <p:nvGrpSpPr>
            <p:cNvPr id="96" name="Group 5"/>
            <p:cNvGrpSpPr/>
            <p:nvPr/>
          </p:nvGrpSpPr>
          <p:grpSpPr>
            <a:xfrm rot="16200000">
              <a:off x="8185319" y="4370383"/>
              <a:ext cx="1484736" cy="317256"/>
              <a:chOff x="0" y="0"/>
              <a:chExt cx="1685364" cy="508000"/>
            </a:xfrm>
          </p:grpSpPr>
          <p:sp>
            <p:nvSpPr>
              <p:cNvPr id="106" name="Freeform 6"/>
              <p:cNvSpPr/>
              <p:nvPr/>
            </p:nvSpPr>
            <p:spPr>
              <a:xfrm>
                <a:off x="1237967" y="49530"/>
                <a:ext cx="407115" cy="408940"/>
              </a:xfrm>
              <a:custGeom>
                <a:avLst/>
                <a:gdLst/>
                <a:ahLst/>
                <a:cxnLst/>
                <a:rect l="l" t="t" r="r" b="b"/>
                <a:pathLst>
                  <a:path w="407115" h="408940">
                    <a:moveTo>
                      <a:pt x="203557" y="0"/>
                    </a:moveTo>
                    <a:cubicBezTo>
                      <a:pt x="316126" y="503"/>
                      <a:pt x="407115" y="91900"/>
                      <a:pt x="407115" y="204470"/>
                    </a:cubicBezTo>
                    <a:cubicBezTo>
                      <a:pt x="407115" y="317040"/>
                      <a:pt x="316126" y="408437"/>
                      <a:pt x="203557" y="408940"/>
                    </a:cubicBezTo>
                    <a:cubicBezTo>
                      <a:pt x="90989" y="408437"/>
                      <a:pt x="0" y="317040"/>
                      <a:pt x="0" y="204470"/>
                    </a:cubicBezTo>
                    <a:cubicBezTo>
                      <a:pt x="0" y="91900"/>
                      <a:pt x="90989" y="503"/>
                      <a:pt x="203557" y="0"/>
                    </a:cubicBezTo>
                    <a:close/>
                  </a:path>
                </a:pathLst>
              </a:custGeom>
              <a:solidFill>
                <a:srgbClr val="86EAE9"/>
              </a:solidFill>
            </p:spPr>
          </p:sp>
          <p:sp>
            <p:nvSpPr>
              <p:cNvPr id="107" name="Freeform 7"/>
              <p:cNvSpPr/>
              <p:nvPr/>
            </p:nvSpPr>
            <p:spPr>
              <a:xfrm>
                <a:off x="0" y="11430"/>
                <a:ext cx="1685365" cy="485140"/>
              </a:xfrm>
              <a:custGeom>
                <a:avLst/>
                <a:gdLst/>
                <a:ahLst/>
                <a:cxnLst/>
                <a:rect l="l" t="t" r="r" b="b"/>
                <a:pathLst>
                  <a:path w="1685365" h="485140">
                    <a:moveTo>
                      <a:pt x="1441524" y="0"/>
                    </a:moveTo>
                    <a:cubicBezTo>
                      <a:pt x="1320874" y="0"/>
                      <a:pt x="1220544" y="88900"/>
                      <a:pt x="1201494" y="204470"/>
                    </a:cubicBezTo>
                    <a:lnTo>
                      <a:pt x="0" y="204470"/>
                    </a:lnTo>
                    <a:lnTo>
                      <a:pt x="0" y="280670"/>
                    </a:lnTo>
                    <a:lnTo>
                      <a:pt x="1202764" y="280670"/>
                    </a:lnTo>
                    <a:cubicBezTo>
                      <a:pt x="1220544" y="396240"/>
                      <a:pt x="1322144" y="485140"/>
                      <a:pt x="1442794" y="485140"/>
                    </a:cubicBezTo>
                    <a:cubicBezTo>
                      <a:pt x="1577414" y="485140"/>
                      <a:pt x="1685364" y="375920"/>
                      <a:pt x="1685364" y="242570"/>
                    </a:cubicBezTo>
                    <a:cubicBezTo>
                      <a:pt x="1685365" y="107950"/>
                      <a:pt x="1576144" y="0"/>
                      <a:pt x="1441524" y="0"/>
                    </a:cubicBezTo>
                    <a:close/>
                    <a:moveTo>
                      <a:pt x="1441524" y="408940"/>
                    </a:moveTo>
                    <a:cubicBezTo>
                      <a:pt x="1350084" y="408940"/>
                      <a:pt x="1275154" y="334010"/>
                      <a:pt x="1275154" y="242570"/>
                    </a:cubicBezTo>
                    <a:cubicBezTo>
                      <a:pt x="1275154" y="151130"/>
                      <a:pt x="1350084" y="76200"/>
                      <a:pt x="1441524" y="76200"/>
                    </a:cubicBezTo>
                    <a:cubicBezTo>
                      <a:pt x="1532964" y="76200"/>
                      <a:pt x="1607894" y="151130"/>
                      <a:pt x="1607894" y="242570"/>
                    </a:cubicBezTo>
                    <a:cubicBezTo>
                      <a:pt x="1609164" y="334010"/>
                      <a:pt x="1534234" y="408940"/>
                      <a:pt x="1441524" y="408940"/>
                    </a:cubicBezTo>
                    <a:close/>
                  </a:path>
                </a:pathLst>
              </a:custGeom>
              <a:solidFill>
                <a:srgbClr val="191919"/>
              </a:solidFill>
            </p:spPr>
          </p:sp>
        </p:grpSp>
        <p:grpSp>
          <p:nvGrpSpPr>
            <p:cNvPr id="97" name="Group 8"/>
            <p:cNvGrpSpPr/>
            <p:nvPr/>
          </p:nvGrpSpPr>
          <p:grpSpPr>
            <a:xfrm rot="16200000">
              <a:off x="8185319" y="5855119"/>
              <a:ext cx="1484736" cy="317256"/>
              <a:chOff x="0" y="0"/>
              <a:chExt cx="1685364" cy="508000"/>
            </a:xfrm>
          </p:grpSpPr>
          <p:sp>
            <p:nvSpPr>
              <p:cNvPr id="104" name="Freeform 9"/>
              <p:cNvSpPr/>
              <p:nvPr/>
            </p:nvSpPr>
            <p:spPr>
              <a:xfrm>
                <a:off x="1237967" y="49530"/>
                <a:ext cx="407115" cy="408940"/>
              </a:xfrm>
              <a:custGeom>
                <a:avLst/>
                <a:gdLst/>
                <a:ahLst/>
                <a:cxnLst/>
                <a:rect l="l" t="t" r="r" b="b"/>
                <a:pathLst>
                  <a:path w="407115" h="408940">
                    <a:moveTo>
                      <a:pt x="203557" y="0"/>
                    </a:moveTo>
                    <a:cubicBezTo>
                      <a:pt x="316126" y="503"/>
                      <a:pt x="407115" y="91900"/>
                      <a:pt x="407115" y="204470"/>
                    </a:cubicBezTo>
                    <a:cubicBezTo>
                      <a:pt x="407115" y="317040"/>
                      <a:pt x="316126" y="408437"/>
                      <a:pt x="203557" y="408940"/>
                    </a:cubicBezTo>
                    <a:cubicBezTo>
                      <a:pt x="90989" y="408437"/>
                      <a:pt x="0" y="317040"/>
                      <a:pt x="0" y="204470"/>
                    </a:cubicBezTo>
                    <a:cubicBezTo>
                      <a:pt x="0" y="91900"/>
                      <a:pt x="90989" y="503"/>
                      <a:pt x="203557" y="0"/>
                    </a:cubicBezTo>
                    <a:close/>
                  </a:path>
                </a:pathLst>
              </a:custGeom>
              <a:solidFill>
                <a:srgbClr val="3EDAD8"/>
              </a:solidFill>
            </p:spPr>
          </p:sp>
          <p:sp>
            <p:nvSpPr>
              <p:cNvPr id="105" name="Freeform 10"/>
              <p:cNvSpPr/>
              <p:nvPr/>
            </p:nvSpPr>
            <p:spPr>
              <a:xfrm>
                <a:off x="0" y="11430"/>
                <a:ext cx="1685365" cy="485140"/>
              </a:xfrm>
              <a:custGeom>
                <a:avLst/>
                <a:gdLst/>
                <a:ahLst/>
                <a:cxnLst/>
                <a:rect l="l" t="t" r="r" b="b"/>
                <a:pathLst>
                  <a:path w="1685365" h="485140">
                    <a:moveTo>
                      <a:pt x="1441524" y="0"/>
                    </a:moveTo>
                    <a:cubicBezTo>
                      <a:pt x="1320874" y="0"/>
                      <a:pt x="1220544" y="88900"/>
                      <a:pt x="1201494" y="204470"/>
                    </a:cubicBezTo>
                    <a:lnTo>
                      <a:pt x="0" y="204470"/>
                    </a:lnTo>
                    <a:lnTo>
                      <a:pt x="0" y="280670"/>
                    </a:lnTo>
                    <a:lnTo>
                      <a:pt x="1202764" y="280670"/>
                    </a:lnTo>
                    <a:cubicBezTo>
                      <a:pt x="1220544" y="396240"/>
                      <a:pt x="1322144" y="485140"/>
                      <a:pt x="1442794" y="485140"/>
                    </a:cubicBezTo>
                    <a:cubicBezTo>
                      <a:pt x="1577414" y="485140"/>
                      <a:pt x="1685364" y="375920"/>
                      <a:pt x="1685364" y="242570"/>
                    </a:cubicBezTo>
                    <a:cubicBezTo>
                      <a:pt x="1685365" y="107950"/>
                      <a:pt x="1576144" y="0"/>
                      <a:pt x="1441524" y="0"/>
                    </a:cubicBezTo>
                    <a:close/>
                    <a:moveTo>
                      <a:pt x="1441524" y="408940"/>
                    </a:moveTo>
                    <a:cubicBezTo>
                      <a:pt x="1350084" y="408940"/>
                      <a:pt x="1275154" y="334010"/>
                      <a:pt x="1275154" y="242570"/>
                    </a:cubicBezTo>
                    <a:cubicBezTo>
                      <a:pt x="1275154" y="151130"/>
                      <a:pt x="1350084" y="76200"/>
                      <a:pt x="1441524" y="76200"/>
                    </a:cubicBezTo>
                    <a:cubicBezTo>
                      <a:pt x="1532964" y="76200"/>
                      <a:pt x="1607894" y="151130"/>
                      <a:pt x="1607894" y="242570"/>
                    </a:cubicBezTo>
                    <a:cubicBezTo>
                      <a:pt x="1609164" y="334010"/>
                      <a:pt x="1534234" y="408940"/>
                      <a:pt x="1441524" y="408940"/>
                    </a:cubicBezTo>
                    <a:close/>
                  </a:path>
                </a:pathLst>
              </a:custGeom>
              <a:solidFill>
                <a:srgbClr val="191919"/>
              </a:solidFill>
            </p:spPr>
          </p:sp>
        </p:grpSp>
        <p:sp>
          <p:nvSpPr>
            <p:cNvPr id="99" name="AutoShape 41"/>
            <p:cNvSpPr/>
            <p:nvPr/>
          </p:nvSpPr>
          <p:spPr>
            <a:xfrm>
              <a:off x="9057976" y="3938014"/>
              <a:ext cx="548768" cy="68906"/>
            </a:xfrm>
            <a:prstGeom prst="rect">
              <a:avLst/>
            </a:prstGeom>
            <a:solidFill>
              <a:srgbClr val="191919"/>
            </a:solidFill>
          </p:spPr>
        </p:sp>
      </p:grpSp>
      <p:sp>
        <p:nvSpPr>
          <p:cNvPr id="43" name="AutoShape 41"/>
          <p:cNvSpPr/>
          <p:nvPr/>
        </p:nvSpPr>
        <p:spPr>
          <a:xfrm>
            <a:off x="1066800" y="5448300"/>
            <a:ext cx="548768" cy="68906"/>
          </a:xfrm>
          <a:prstGeom prst="rect">
            <a:avLst/>
          </a:prstGeom>
          <a:solidFill>
            <a:srgbClr val="191919"/>
          </a:solidFill>
        </p:spPr>
      </p:sp>
      <p:sp>
        <p:nvSpPr>
          <p:cNvPr id="44" name="AutoShape 41"/>
          <p:cNvSpPr/>
          <p:nvPr/>
        </p:nvSpPr>
        <p:spPr>
          <a:xfrm>
            <a:off x="9067800" y="5455594"/>
            <a:ext cx="548768" cy="68906"/>
          </a:xfrm>
          <a:prstGeom prst="rect">
            <a:avLst/>
          </a:prstGeom>
          <a:solidFill>
            <a:srgbClr val="191919"/>
          </a:solidFill>
        </p:spPr>
      </p:sp>
    </p:spTree>
    <p:extLst>
      <p:ext uri="{BB962C8B-B14F-4D97-AF65-F5344CB8AC3E}">
        <p14:creationId xmlns:p14="http://schemas.microsoft.com/office/powerpoint/2010/main" val="1860935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332328"/>
            <a:ext cx="13328078" cy="2311980"/>
            <a:chOff x="0" y="95251"/>
            <a:chExt cx="17770770" cy="3082639"/>
          </a:xfrm>
        </p:grpSpPr>
        <p:sp>
          <p:nvSpPr>
            <p:cNvPr id="3" name="TextBox 3"/>
            <p:cNvSpPr txBox="1"/>
            <p:nvPr/>
          </p:nvSpPr>
          <p:spPr>
            <a:xfrm>
              <a:off x="0" y="95251"/>
              <a:ext cx="17770770" cy="1736885"/>
            </a:xfrm>
            <a:prstGeom prst="rect">
              <a:avLst/>
            </a:prstGeom>
          </p:spPr>
          <p:txBody>
            <a:bodyPr lIns="0" tIns="0" rIns="0" bIns="0" rtlCol="0" anchor="t">
              <a:spAutoFit/>
            </a:bodyPr>
            <a:lstStyle/>
            <a:p>
              <a:pPr>
                <a:lnSpc>
                  <a:spcPts val="10999"/>
                </a:lnSpc>
              </a:pPr>
              <a:r>
                <a:rPr lang="en-US" sz="6000" dirty="0" smtClean="0">
                  <a:solidFill>
                    <a:srgbClr val="1836B2"/>
                  </a:solidFill>
                  <a:latin typeface="Fira Sans Medium Bold"/>
                </a:rPr>
                <a:t>Exploratory Data Analysis - 1</a:t>
              </a:r>
              <a:endParaRPr lang="en-US" sz="6000" dirty="0">
                <a:solidFill>
                  <a:srgbClr val="1836B2"/>
                </a:solidFill>
                <a:latin typeface="Fira Sans Medium Bold"/>
              </a:endParaRPr>
            </a:p>
          </p:txBody>
        </p:sp>
        <p:sp>
          <p:nvSpPr>
            <p:cNvPr id="4" name="TextBox 4"/>
            <p:cNvSpPr txBox="1"/>
            <p:nvPr/>
          </p:nvSpPr>
          <p:spPr>
            <a:xfrm>
              <a:off x="0" y="2357153"/>
              <a:ext cx="17770770" cy="820737"/>
            </a:xfrm>
            <a:prstGeom prst="rect">
              <a:avLst/>
            </a:prstGeom>
          </p:spPr>
          <p:txBody>
            <a:bodyPr lIns="0" tIns="0" rIns="0" bIns="0" rtlCol="0" anchor="t">
              <a:spAutoFit/>
            </a:bodyPr>
            <a:lstStyle/>
            <a:p>
              <a:r>
                <a:rPr lang="en-US" sz="4000" dirty="0">
                  <a:latin typeface="Fira Sans Light" panose="020B0604020202020204" charset="0"/>
                </a:rPr>
                <a:t>What is the characteristics customer review by ratings ?</a:t>
              </a:r>
            </a:p>
          </p:txBody>
        </p:sp>
      </p:grpSp>
      <p:grpSp>
        <p:nvGrpSpPr>
          <p:cNvPr id="14" name="Group 14"/>
          <p:cNvGrpSpPr/>
          <p:nvPr/>
        </p:nvGrpSpPr>
        <p:grpSpPr>
          <a:xfrm>
            <a:off x="0" y="9515874"/>
            <a:ext cx="18288000" cy="1542251"/>
            <a:chOff x="0" y="0"/>
            <a:chExt cx="63702308" cy="5372100"/>
          </a:xfrm>
        </p:grpSpPr>
        <p:sp>
          <p:nvSpPr>
            <p:cNvPr id="15" name="Freeform 15"/>
            <p:cNvSpPr/>
            <p:nvPr/>
          </p:nvSpPr>
          <p:spPr>
            <a:xfrm>
              <a:off x="0" y="0"/>
              <a:ext cx="63702307" cy="5372100"/>
            </a:xfrm>
            <a:custGeom>
              <a:avLst/>
              <a:gdLst/>
              <a:ahLst/>
              <a:cxnLst/>
              <a:rect l="l" t="t" r="r" b="b"/>
              <a:pathLst>
                <a:path w="63702307" h="5372100">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pic>
        <p:nvPicPr>
          <p:cNvPr id="19" name="Picture 18"/>
          <p:cNvPicPr>
            <a:picLocks noChangeAspect="1"/>
          </p:cNvPicPr>
          <p:nvPr/>
        </p:nvPicPr>
        <p:blipFill>
          <a:blip r:embed="rId2"/>
          <a:stretch>
            <a:fillRect/>
          </a:stretch>
        </p:blipFill>
        <p:spPr>
          <a:xfrm>
            <a:off x="8458200" y="2857501"/>
            <a:ext cx="9296400" cy="6483036"/>
          </a:xfrm>
          <a:prstGeom prst="rect">
            <a:avLst/>
          </a:prstGeom>
        </p:spPr>
      </p:pic>
      <p:sp>
        <p:nvSpPr>
          <p:cNvPr id="20" name="TextBox 13"/>
          <p:cNvSpPr txBox="1"/>
          <p:nvPr/>
        </p:nvSpPr>
        <p:spPr>
          <a:xfrm>
            <a:off x="541214" y="3062316"/>
            <a:ext cx="7916986" cy="4801314"/>
          </a:xfrm>
          <a:prstGeom prst="rect">
            <a:avLst/>
          </a:prstGeom>
        </p:spPr>
        <p:txBody>
          <a:bodyPr wrap="square" lIns="0" tIns="0" rIns="0" bIns="0" rtlCol="0" anchor="t">
            <a:spAutoFit/>
          </a:bodyPr>
          <a:lstStyle/>
          <a:p>
            <a:pPr marL="457200" indent="-457200">
              <a:buFont typeface="Wingdings" panose="05000000000000000000" pitchFamily="2" charset="2"/>
              <a:buChar char="ü"/>
            </a:pPr>
            <a:endParaRPr lang="en-US" sz="2400" dirty="0" smtClean="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When rating between 1 and 2 (as negative), review length </a:t>
            </a:r>
            <a:r>
              <a:rPr lang="en-US" sz="2400" dirty="0" err="1" smtClean="0">
                <a:latin typeface="Fira Sans Light" panose="020B0604020202020204" charset="0"/>
              </a:rPr>
              <a:t>significanty</a:t>
            </a:r>
            <a:r>
              <a:rPr lang="en-US" sz="2400" dirty="0" smtClean="0">
                <a:latin typeface="Fira Sans Light" panose="020B0604020202020204" charset="0"/>
              </a:rPr>
              <a:t> goes up, </a:t>
            </a:r>
            <a:r>
              <a:rPr lang="en-US" sz="2400" dirty="0">
                <a:latin typeface="Fira Sans Light" panose="020B0604020202020204" charset="0"/>
              </a:rPr>
              <a:t>especially for rating </a:t>
            </a:r>
            <a:r>
              <a:rPr lang="en-US" sz="2400" dirty="0" smtClean="0">
                <a:latin typeface="Fira Sans Light" panose="020B0604020202020204" charset="0"/>
              </a:rPr>
              <a:t>2 as top level, meaning when customer were not happy, they will write too much</a:t>
            </a:r>
          </a:p>
          <a:p>
            <a:pPr marL="457200" indent="-457200">
              <a:buFont typeface="Wingdings" panose="05000000000000000000" pitchFamily="2" charset="2"/>
              <a:buChar char="ü"/>
            </a:pPr>
            <a:endParaRPr lang="en-US" sz="2400" dirty="0" smtClean="0">
              <a:latin typeface="Fira Sans Light" panose="020B0604020202020204" charset="0"/>
            </a:endParaRPr>
          </a:p>
          <a:p>
            <a:pPr marL="457200" indent="-457200">
              <a:buFont typeface="Wingdings" panose="05000000000000000000" pitchFamily="2" charset="2"/>
              <a:buChar char="ü"/>
            </a:pPr>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When</a:t>
            </a:r>
            <a:r>
              <a:rPr lang="en-US" sz="2400" dirty="0">
                <a:latin typeface="Fira Sans Light" panose="020B0604020202020204" charset="0"/>
              </a:rPr>
              <a:t> the rating is </a:t>
            </a:r>
            <a:r>
              <a:rPr lang="en-US" sz="2400" dirty="0" smtClean="0">
                <a:latin typeface="Fira Sans Light" panose="020B0604020202020204" charset="0"/>
              </a:rPr>
              <a:t>between 4 and 5 stars (as sentiment positive), with 5 stars as the shortest, review length</a:t>
            </a:r>
            <a:r>
              <a:rPr lang="en-US" sz="2400" dirty="0">
                <a:latin typeface="Fira Sans Light" panose="020B0604020202020204" charset="0"/>
              </a:rPr>
              <a:t> </a:t>
            </a:r>
            <a:r>
              <a:rPr lang="en-US" sz="2400" dirty="0" smtClean="0">
                <a:latin typeface="Fira Sans Light" panose="020B0604020202020204" charset="0"/>
              </a:rPr>
              <a:t>significantly</a:t>
            </a:r>
            <a:r>
              <a:rPr lang="en-US" sz="2400" dirty="0">
                <a:latin typeface="Fira Sans Light" panose="020B0604020202020204" charset="0"/>
              </a:rPr>
              <a:t> </a:t>
            </a:r>
            <a:r>
              <a:rPr lang="en-US" sz="2400" dirty="0" smtClean="0">
                <a:latin typeface="Fira Sans Light" panose="020B0604020202020204" charset="0"/>
              </a:rPr>
              <a:t>goes</a:t>
            </a:r>
            <a:r>
              <a:rPr lang="en-US" sz="2400" dirty="0">
                <a:latin typeface="Fira Sans Light" panose="020B0604020202020204" charset="0"/>
              </a:rPr>
              <a:t> </a:t>
            </a:r>
            <a:r>
              <a:rPr lang="en-US" sz="2400" dirty="0" smtClean="0">
                <a:latin typeface="Fira Sans Light" panose="020B0604020202020204" charset="0"/>
              </a:rPr>
              <a:t>down, meaning</a:t>
            </a:r>
            <a:r>
              <a:rPr lang="en-US" sz="2400" dirty="0">
                <a:latin typeface="Fira Sans Light" panose="020B0604020202020204" charset="0"/>
              </a:rPr>
              <a:t> </a:t>
            </a:r>
            <a:r>
              <a:rPr lang="en-US" sz="2400" dirty="0" smtClean="0">
                <a:latin typeface="Fira Sans Light" panose="020B0604020202020204" charset="0"/>
              </a:rPr>
              <a:t>Reviews</a:t>
            </a:r>
            <a:r>
              <a:rPr lang="en-US" sz="2400" dirty="0">
                <a:latin typeface="Fira Sans Light" panose="020B0604020202020204" charset="0"/>
              </a:rPr>
              <a:t> </a:t>
            </a:r>
            <a:r>
              <a:rPr lang="en-US" sz="2400" dirty="0" smtClean="0">
                <a:latin typeface="Fira Sans Light" panose="020B0604020202020204" charset="0"/>
              </a:rPr>
              <a:t>with</a:t>
            </a:r>
            <a:r>
              <a:rPr lang="en-US" sz="2400" dirty="0">
                <a:latin typeface="Fira Sans Light" panose="020B0604020202020204" charset="0"/>
              </a:rPr>
              <a:t> </a:t>
            </a:r>
            <a:r>
              <a:rPr lang="en-US" sz="2400" dirty="0" smtClean="0">
                <a:latin typeface="Fira Sans Light" panose="020B0604020202020204" charset="0"/>
              </a:rPr>
              <a:t>4-5 stars</a:t>
            </a:r>
            <a:r>
              <a:rPr lang="en-US" sz="2400" dirty="0">
                <a:latin typeface="Fira Sans Light" panose="020B0604020202020204" charset="0"/>
              </a:rPr>
              <a:t> </a:t>
            </a:r>
            <a:r>
              <a:rPr lang="en-US" sz="2400" dirty="0" smtClean="0">
                <a:latin typeface="Fira Sans Light" panose="020B0604020202020204" charset="0"/>
              </a:rPr>
              <a:t>are</a:t>
            </a:r>
            <a:r>
              <a:rPr lang="en-US" sz="2400" dirty="0">
                <a:latin typeface="Fira Sans Light" panose="020B0604020202020204" charset="0"/>
              </a:rPr>
              <a:t> </a:t>
            </a:r>
            <a:r>
              <a:rPr lang="en-US" sz="2400" dirty="0" smtClean="0">
                <a:latin typeface="Fira Sans Light" panose="020B0604020202020204" charset="0"/>
              </a:rPr>
              <a:t>not</a:t>
            </a:r>
            <a:r>
              <a:rPr lang="en-US" sz="2400" dirty="0">
                <a:latin typeface="Fira Sans Light" panose="020B0604020202020204" charset="0"/>
              </a:rPr>
              <a:t> </a:t>
            </a:r>
            <a:r>
              <a:rPr lang="en-US" sz="2400" dirty="0" smtClean="0">
                <a:latin typeface="Fira Sans Light" panose="020B0604020202020204" charset="0"/>
              </a:rPr>
              <a:t>very</a:t>
            </a:r>
            <a:r>
              <a:rPr lang="en-US" sz="2400" dirty="0">
                <a:latin typeface="Fira Sans Light" panose="020B0604020202020204" charset="0"/>
              </a:rPr>
              <a:t> </a:t>
            </a:r>
            <a:r>
              <a:rPr lang="en-US" sz="2400" dirty="0" smtClean="0">
                <a:latin typeface="Fira Sans Light" panose="020B0604020202020204" charset="0"/>
              </a:rPr>
              <a:t>wordy. So, when</a:t>
            </a:r>
            <a:r>
              <a:rPr lang="en-US" sz="2400" dirty="0">
                <a:latin typeface="Fira Sans Light" panose="020B0604020202020204" charset="0"/>
              </a:rPr>
              <a:t> </a:t>
            </a:r>
            <a:r>
              <a:rPr lang="en-US" sz="2400" dirty="0" smtClean="0">
                <a:latin typeface="Fira Sans Light" panose="020B0604020202020204" charset="0"/>
              </a:rPr>
              <a:t>customers were</a:t>
            </a:r>
            <a:r>
              <a:rPr lang="en-US" sz="2400" dirty="0">
                <a:latin typeface="Fira Sans Light" panose="020B0604020202020204" charset="0"/>
              </a:rPr>
              <a:t> </a:t>
            </a:r>
            <a:r>
              <a:rPr lang="en-US" sz="2400" dirty="0" smtClean="0">
                <a:latin typeface="Fira Sans Light" panose="020B0604020202020204" charset="0"/>
              </a:rPr>
              <a:t>happy, they</a:t>
            </a:r>
            <a:r>
              <a:rPr lang="en-US" sz="2400" dirty="0">
                <a:latin typeface="Fira Sans Light" panose="020B0604020202020204" charset="0"/>
              </a:rPr>
              <a:t> </a:t>
            </a:r>
            <a:r>
              <a:rPr lang="en-US" sz="2400" dirty="0" smtClean="0">
                <a:latin typeface="Fira Sans Light" panose="020B0604020202020204" charset="0"/>
              </a:rPr>
              <a:t>didn’t</a:t>
            </a:r>
            <a:r>
              <a:rPr lang="en-US" sz="2400" dirty="0">
                <a:latin typeface="Fira Sans Light" panose="020B0604020202020204" charset="0"/>
              </a:rPr>
              <a:t> write </a:t>
            </a:r>
            <a:r>
              <a:rPr lang="en-US" sz="2400" dirty="0" smtClean="0">
                <a:latin typeface="Fira Sans Light" panose="020B0604020202020204" charset="0"/>
              </a:rPr>
              <a:t>too much</a:t>
            </a:r>
            <a:r>
              <a:rPr lang="en-US" sz="2400" dirty="0">
                <a:latin typeface="Fira Sans Light" panose="020B0604020202020204" charset="0"/>
              </a:rPr>
              <a:t>! </a:t>
            </a:r>
          </a:p>
        </p:txBody>
      </p:sp>
      <p:pic>
        <p:nvPicPr>
          <p:cNvPr id="10"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38100"/>
            <a:ext cx="14249400" cy="1987381"/>
            <a:chOff x="0" y="95251"/>
            <a:chExt cx="18999199" cy="2156108"/>
          </a:xfrm>
        </p:grpSpPr>
        <p:sp>
          <p:nvSpPr>
            <p:cNvPr id="3" name="TextBox 3"/>
            <p:cNvSpPr txBox="1"/>
            <p:nvPr/>
          </p:nvSpPr>
          <p:spPr>
            <a:xfrm>
              <a:off x="0" y="95251"/>
              <a:ext cx="17770770" cy="1655325"/>
            </a:xfrm>
            <a:prstGeom prst="rect">
              <a:avLst/>
            </a:prstGeom>
          </p:spPr>
          <p:txBody>
            <a:bodyPr lIns="0" tIns="0" rIns="0" bIns="0" rtlCol="0" anchor="t">
              <a:spAutoFit/>
            </a:bodyPr>
            <a:lstStyle/>
            <a:p>
              <a:pPr>
                <a:lnSpc>
                  <a:spcPts val="10999"/>
                </a:lnSpc>
              </a:pPr>
              <a:r>
                <a:rPr lang="en-US" sz="5400" dirty="0" smtClean="0">
                  <a:solidFill>
                    <a:srgbClr val="1836B2"/>
                  </a:solidFill>
                  <a:latin typeface="Fira Sans Medium Bold"/>
                </a:rPr>
                <a:t>Exploratory Data Analysis - 2</a:t>
              </a:r>
              <a:endParaRPr lang="en-US" sz="5400" dirty="0">
                <a:solidFill>
                  <a:srgbClr val="1836B2"/>
                </a:solidFill>
                <a:latin typeface="Fira Sans Medium Bold"/>
              </a:endParaRPr>
            </a:p>
          </p:txBody>
        </p:sp>
        <p:sp>
          <p:nvSpPr>
            <p:cNvPr id="4" name="TextBox 4"/>
            <p:cNvSpPr txBox="1"/>
            <p:nvPr/>
          </p:nvSpPr>
          <p:spPr>
            <a:xfrm>
              <a:off x="0" y="1594768"/>
              <a:ext cx="18999199" cy="656591"/>
            </a:xfrm>
            <a:prstGeom prst="rect">
              <a:avLst/>
            </a:prstGeom>
          </p:spPr>
          <p:txBody>
            <a:bodyPr wrap="square" lIns="0" tIns="0" rIns="0" bIns="0" rtlCol="0" anchor="t">
              <a:spAutoFit/>
            </a:bodyPr>
            <a:lstStyle/>
            <a:p>
              <a:r>
                <a:rPr lang="en-US" sz="3200" dirty="0">
                  <a:solidFill>
                    <a:srgbClr val="212121"/>
                  </a:solidFill>
                  <a:latin typeface="Fira Sans Light" panose="020B0604020202020204" charset="0"/>
                </a:rPr>
                <a:t>What is the top </a:t>
              </a:r>
              <a:r>
                <a:rPr lang="en-US" sz="3200" dirty="0" err="1">
                  <a:solidFill>
                    <a:srgbClr val="212121"/>
                  </a:solidFill>
                  <a:latin typeface="Fira Sans Light" panose="020B0604020202020204" charset="0"/>
                </a:rPr>
                <a:t>biwords</a:t>
              </a:r>
              <a:r>
                <a:rPr lang="en-US" sz="3200" dirty="0">
                  <a:solidFill>
                    <a:srgbClr val="212121"/>
                  </a:solidFill>
                  <a:latin typeface="Fira Sans Light" panose="020B0604020202020204" charset="0"/>
                </a:rPr>
                <a:t> characteristics reviews for </a:t>
              </a:r>
              <a:r>
                <a:rPr lang="en-US" sz="3200" dirty="0" err="1">
                  <a:solidFill>
                    <a:srgbClr val="212121"/>
                  </a:solidFill>
                  <a:latin typeface="Fira Sans Light" panose="020B0604020202020204" charset="0"/>
                </a:rPr>
                <a:t>postive</a:t>
              </a:r>
              <a:r>
                <a:rPr lang="en-US" sz="3200" dirty="0">
                  <a:solidFill>
                    <a:srgbClr val="212121"/>
                  </a:solidFill>
                  <a:latin typeface="Fira Sans Light" panose="020B0604020202020204" charset="0"/>
                </a:rPr>
                <a:t> ?</a:t>
              </a:r>
            </a:p>
          </p:txBody>
        </p:sp>
      </p:grpSp>
      <p:grpSp>
        <p:nvGrpSpPr>
          <p:cNvPr id="14" name="Group 14"/>
          <p:cNvGrpSpPr/>
          <p:nvPr/>
        </p:nvGrpSpPr>
        <p:grpSpPr>
          <a:xfrm>
            <a:off x="0" y="9515874"/>
            <a:ext cx="18288000" cy="1542251"/>
            <a:chOff x="0" y="0"/>
            <a:chExt cx="63702308" cy="5372100"/>
          </a:xfrm>
        </p:grpSpPr>
        <p:sp>
          <p:nvSpPr>
            <p:cNvPr id="15" name="Freeform 15"/>
            <p:cNvSpPr/>
            <p:nvPr/>
          </p:nvSpPr>
          <p:spPr>
            <a:xfrm>
              <a:off x="0" y="0"/>
              <a:ext cx="63702307" cy="5372100"/>
            </a:xfrm>
            <a:custGeom>
              <a:avLst/>
              <a:gdLst/>
              <a:ahLst/>
              <a:cxnLst/>
              <a:rect l="l" t="t" r="r" b="b"/>
              <a:pathLst>
                <a:path w="63702307" h="5372100">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pic>
        <p:nvPicPr>
          <p:cNvPr id="10" name="Picture 9"/>
          <p:cNvPicPr>
            <a:picLocks noChangeAspect="1"/>
          </p:cNvPicPr>
          <p:nvPr/>
        </p:nvPicPr>
        <p:blipFill>
          <a:blip r:embed="rId2"/>
          <a:stretch>
            <a:fillRect/>
          </a:stretch>
        </p:blipFill>
        <p:spPr>
          <a:xfrm>
            <a:off x="7873790" y="2535122"/>
            <a:ext cx="10141279" cy="6494578"/>
          </a:xfrm>
          <a:prstGeom prst="rect">
            <a:avLst/>
          </a:prstGeom>
        </p:spPr>
      </p:pic>
      <p:sp>
        <p:nvSpPr>
          <p:cNvPr id="11" name="TextBox 13"/>
          <p:cNvSpPr txBox="1"/>
          <p:nvPr/>
        </p:nvSpPr>
        <p:spPr>
          <a:xfrm>
            <a:off x="337804" y="2650873"/>
            <a:ext cx="7535986" cy="5170646"/>
          </a:xfrm>
          <a:prstGeom prst="rect">
            <a:avLst/>
          </a:prstGeom>
        </p:spPr>
        <p:txBody>
          <a:bodyPr wrap="square" lIns="0" tIns="0" rIns="0" bIns="0" rtlCol="0" anchor="t">
            <a:spAutoFit/>
          </a:bodyPr>
          <a:lstStyle/>
          <a:p>
            <a:r>
              <a:rPr lang="en-US" sz="2400" dirty="0">
                <a:latin typeface="Fira Sans Light" panose="020B0604020202020204" charset="0"/>
              </a:rPr>
              <a:t> We can observe </a:t>
            </a:r>
            <a:r>
              <a:rPr lang="en-US" sz="2400" dirty="0" smtClean="0">
                <a:latin typeface="Fira Sans Light" panose="020B0604020202020204" charset="0"/>
              </a:rPr>
              <a:t>:</a:t>
            </a:r>
          </a:p>
          <a:p>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If we want to see expression word positive, </a:t>
            </a:r>
            <a:r>
              <a:rPr lang="en-US" sz="2400" b="1" dirty="0" smtClean="0">
                <a:latin typeface="Fira Sans Light" panose="020B0604020202020204" charset="0"/>
              </a:rPr>
              <a:t>Good</a:t>
            </a:r>
            <a:r>
              <a:rPr lang="en-US" sz="2400" dirty="0" smtClean="0">
                <a:latin typeface="Fira Sans Light" panose="020B0604020202020204" charset="0"/>
              </a:rPr>
              <a:t> as</a:t>
            </a:r>
            <a:r>
              <a:rPr lang="en-US" sz="2400" dirty="0">
                <a:latin typeface="Fira Sans Light" panose="020B0604020202020204" charset="0"/>
              </a:rPr>
              <a:t> </a:t>
            </a:r>
            <a:r>
              <a:rPr lang="en-US" sz="2400" dirty="0" smtClean="0">
                <a:latin typeface="Fira Sans Light" panose="020B0604020202020204" charset="0"/>
              </a:rPr>
              <a:t>the most frequent words to</a:t>
            </a:r>
            <a:r>
              <a:rPr lang="en-US" sz="2400" dirty="0">
                <a:latin typeface="Fira Sans Light" panose="020B0604020202020204" charset="0"/>
              </a:rPr>
              <a:t> </a:t>
            </a:r>
            <a:r>
              <a:rPr lang="en-US" sz="2400" dirty="0" smtClean="0">
                <a:latin typeface="Fira Sans Light" panose="020B0604020202020204" charset="0"/>
              </a:rPr>
              <a:t>show customer</a:t>
            </a:r>
            <a:r>
              <a:rPr lang="en-US" sz="2400" dirty="0">
                <a:latin typeface="Fira Sans Light" panose="020B0604020202020204" charset="0"/>
              </a:rPr>
              <a:t> </a:t>
            </a:r>
            <a:r>
              <a:rPr lang="en-US" sz="2400" dirty="0" smtClean="0">
                <a:latin typeface="Fira Sans Light" panose="020B0604020202020204" charset="0"/>
              </a:rPr>
              <a:t>satisfied expression, then followed nice, comfortable, best and great.</a:t>
            </a:r>
          </a:p>
          <a:p>
            <a:endParaRPr lang="en-US" sz="2400" dirty="0" smtClean="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Quite </a:t>
            </a:r>
            <a:r>
              <a:rPr lang="en-US" sz="2400" dirty="0">
                <a:latin typeface="Fira Sans Light" panose="020B0604020202020204" charset="0"/>
              </a:rPr>
              <a:t>impress for words such as product, shoe,  quality, price, and money, showed as the top frequent</a:t>
            </a:r>
            <a:r>
              <a:rPr lang="en-US" sz="2400" dirty="0" smtClean="0">
                <a:latin typeface="Fira Sans Light" panose="020B0604020202020204" charset="0"/>
              </a:rPr>
              <a:t>. Seems to be representative for our product that capable to satisfy our customer in quality and price</a:t>
            </a:r>
          </a:p>
          <a:p>
            <a:pPr marL="457200" indent="-457200">
              <a:buFont typeface="Wingdings" panose="05000000000000000000" pitchFamily="2" charset="2"/>
              <a:buChar char="ü"/>
            </a:pPr>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We will see </a:t>
            </a:r>
            <a:r>
              <a:rPr lang="en-US" sz="2400" dirty="0" err="1" smtClean="0">
                <a:latin typeface="Fira Sans Light" panose="020B0604020202020204" charset="0"/>
              </a:rPr>
              <a:t>biwords</a:t>
            </a:r>
            <a:r>
              <a:rPr lang="en-US" sz="2400" dirty="0" smtClean="0">
                <a:latin typeface="Fira Sans Light" panose="020B0604020202020204" charset="0"/>
              </a:rPr>
              <a:t> to see in detail for positive</a:t>
            </a:r>
            <a:endParaRPr lang="en-US" sz="2400" dirty="0">
              <a:latin typeface="Fira Sans Light" panose="020B0604020202020204" charset="0"/>
            </a:endParaRP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398178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332328"/>
            <a:ext cx="14249400" cy="2296572"/>
            <a:chOff x="0" y="95251"/>
            <a:chExt cx="18999199" cy="2491548"/>
          </a:xfrm>
        </p:grpSpPr>
        <p:sp>
          <p:nvSpPr>
            <p:cNvPr id="3" name="TextBox 3"/>
            <p:cNvSpPr txBox="1"/>
            <p:nvPr/>
          </p:nvSpPr>
          <p:spPr>
            <a:xfrm>
              <a:off x="0" y="95251"/>
              <a:ext cx="17770770" cy="1655325"/>
            </a:xfrm>
            <a:prstGeom prst="rect">
              <a:avLst/>
            </a:prstGeom>
          </p:spPr>
          <p:txBody>
            <a:bodyPr lIns="0" tIns="0" rIns="0" bIns="0" rtlCol="0" anchor="t">
              <a:spAutoFit/>
            </a:bodyPr>
            <a:lstStyle/>
            <a:p>
              <a:pPr>
                <a:lnSpc>
                  <a:spcPts val="10999"/>
                </a:lnSpc>
              </a:pPr>
              <a:r>
                <a:rPr lang="en-US" sz="5400" dirty="0" smtClean="0">
                  <a:solidFill>
                    <a:srgbClr val="1836B2"/>
                  </a:solidFill>
                  <a:latin typeface="Fira Sans Medium Bold"/>
                </a:rPr>
                <a:t>Exploratory Data Analysis - 2</a:t>
              </a:r>
              <a:endParaRPr lang="en-US" sz="5400" dirty="0">
                <a:solidFill>
                  <a:srgbClr val="1836B2"/>
                </a:solidFill>
                <a:latin typeface="Fira Sans Medium Bold"/>
              </a:endParaRPr>
            </a:p>
          </p:txBody>
        </p:sp>
        <p:sp>
          <p:nvSpPr>
            <p:cNvPr id="4" name="TextBox 4"/>
            <p:cNvSpPr txBox="1"/>
            <p:nvPr/>
          </p:nvSpPr>
          <p:spPr>
            <a:xfrm>
              <a:off x="0" y="1930209"/>
              <a:ext cx="18999199" cy="656590"/>
            </a:xfrm>
            <a:prstGeom prst="rect">
              <a:avLst/>
            </a:prstGeom>
          </p:spPr>
          <p:txBody>
            <a:bodyPr wrap="square" lIns="0" tIns="0" rIns="0" bIns="0" rtlCol="0" anchor="t">
              <a:spAutoFit/>
            </a:bodyPr>
            <a:lstStyle/>
            <a:p>
              <a:r>
                <a:rPr lang="en-US" sz="3200" dirty="0">
                  <a:solidFill>
                    <a:srgbClr val="212121"/>
                  </a:solidFill>
                  <a:latin typeface="Fira Sans Light" panose="020B0604020202020204" charset="0"/>
                </a:rPr>
                <a:t>What is the top </a:t>
              </a:r>
              <a:r>
                <a:rPr lang="en-US" sz="3200" dirty="0" err="1">
                  <a:solidFill>
                    <a:srgbClr val="212121"/>
                  </a:solidFill>
                  <a:latin typeface="Fira Sans Light" panose="020B0604020202020204" charset="0"/>
                </a:rPr>
                <a:t>biwords</a:t>
              </a:r>
              <a:r>
                <a:rPr lang="en-US" sz="3200" dirty="0">
                  <a:solidFill>
                    <a:srgbClr val="212121"/>
                  </a:solidFill>
                  <a:latin typeface="Fira Sans Light" panose="020B0604020202020204" charset="0"/>
                </a:rPr>
                <a:t> characteristics reviews for </a:t>
              </a:r>
              <a:r>
                <a:rPr lang="en-US" sz="3200" dirty="0" err="1">
                  <a:solidFill>
                    <a:srgbClr val="212121"/>
                  </a:solidFill>
                  <a:latin typeface="Fira Sans Light" panose="020B0604020202020204" charset="0"/>
                </a:rPr>
                <a:t>postive</a:t>
              </a:r>
              <a:r>
                <a:rPr lang="en-US" sz="3200" dirty="0">
                  <a:solidFill>
                    <a:srgbClr val="212121"/>
                  </a:solidFill>
                  <a:latin typeface="Fira Sans Light" panose="020B0604020202020204" charset="0"/>
                </a:rPr>
                <a:t> ?</a:t>
              </a:r>
            </a:p>
          </p:txBody>
        </p:sp>
      </p:grpSp>
      <p:grpSp>
        <p:nvGrpSpPr>
          <p:cNvPr id="14" name="Group 14"/>
          <p:cNvGrpSpPr/>
          <p:nvPr/>
        </p:nvGrpSpPr>
        <p:grpSpPr>
          <a:xfrm>
            <a:off x="0" y="9515874"/>
            <a:ext cx="18288000" cy="1542251"/>
            <a:chOff x="0" y="0"/>
            <a:chExt cx="63702308" cy="5372100"/>
          </a:xfrm>
        </p:grpSpPr>
        <p:sp>
          <p:nvSpPr>
            <p:cNvPr id="15" name="Freeform 15"/>
            <p:cNvSpPr/>
            <p:nvPr/>
          </p:nvSpPr>
          <p:spPr>
            <a:xfrm>
              <a:off x="0" y="0"/>
              <a:ext cx="63702307" cy="5372100"/>
            </a:xfrm>
            <a:custGeom>
              <a:avLst/>
              <a:gdLst/>
              <a:ahLst/>
              <a:cxnLst/>
              <a:rect l="l" t="t" r="r" b="b"/>
              <a:pathLst>
                <a:path w="63702307" h="5372100">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sp>
        <p:nvSpPr>
          <p:cNvPr id="20" name="TextBox 13"/>
          <p:cNvSpPr txBox="1"/>
          <p:nvPr/>
        </p:nvSpPr>
        <p:spPr>
          <a:xfrm>
            <a:off x="541214" y="3062316"/>
            <a:ext cx="7535986" cy="3693319"/>
          </a:xfrm>
          <a:prstGeom prst="rect">
            <a:avLst/>
          </a:prstGeom>
        </p:spPr>
        <p:txBody>
          <a:bodyPr wrap="square" lIns="0" tIns="0" rIns="0" bIns="0" rtlCol="0" anchor="t">
            <a:spAutoFit/>
          </a:bodyPr>
          <a:lstStyle/>
          <a:p>
            <a:r>
              <a:rPr lang="en-US" sz="2400" dirty="0">
                <a:latin typeface="Fira Sans Light" panose="020B0604020202020204" charset="0"/>
              </a:rPr>
              <a:t>I take insight from </a:t>
            </a:r>
            <a:r>
              <a:rPr lang="en-US" sz="2400" dirty="0" err="1">
                <a:latin typeface="Fira Sans Light" panose="020B0604020202020204" charset="0"/>
              </a:rPr>
              <a:t>biwords</a:t>
            </a:r>
            <a:r>
              <a:rPr lang="en-US" sz="2400" dirty="0">
                <a:latin typeface="Fira Sans Light" panose="020B0604020202020204" charset="0"/>
              </a:rPr>
              <a:t> since </a:t>
            </a:r>
            <a:r>
              <a:rPr lang="en-US" sz="2400" dirty="0" err="1">
                <a:latin typeface="Fira Sans Light" panose="020B0604020202020204" charset="0"/>
              </a:rPr>
              <a:t>i</a:t>
            </a:r>
            <a:r>
              <a:rPr lang="en-US" sz="2400" dirty="0">
                <a:latin typeface="Fira Sans Light" panose="020B0604020202020204" charset="0"/>
              </a:rPr>
              <a:t> feel need to know a word after </a:t>
            </a:r>
            <a:r>
              <a:rPr lang="en-US" sz="2400" dirty="0" smtClean="0">
                <a:latin typeface="Fira Sans Light" panose="020B0604020202020204" charset="0"/>
              </a:rPr>
              <a:t>expression word positive whether</a:t>
            </a:r>
            <a:r>
              <a:rPr lang="en-US" sz="2400" dirty="0">
                <a:latin typeface="Fira Sans Light" panose="020B0604020202020204" charset="0"/>
              </a:rPr>
              <a:t> </a:t>
            </a:r>
            <a:r>
              <a:rPr lang="en-US" sz="2400" dirty="0" smtClean="0">
                <a:latin typeface="Fira Sans Light" panose="020B0604020202020204" charset="0"/>
              </a:rPr>
              <a:t>explain expression</a:t>
            </a:r>
            <a:r>
              <a:rPr lang="en-US" sz="2400" dirty="0">
                <a:latin typeface="Fira Sans Light" panose="020B0604020202020204" charset="0"/>
              </a:rPr>
              <a:t> about product or service. Based on above, We can observe </a:t>
            </a:r>
            <a:r>
              <a:rPr lang="en-US" sz="2400" dirty="0" smtClean="0">
                <a:latin typeface="Fira Sans Light" panose="020B0604020202020204" charset="0"/>
              </a:rPr>
              <a:t>:</a:t>
            </a:r>
          </a:p>
          <a:p>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Correct, the whole of expression word positive describing for product and price. From chart : good product, value money, good quality, nice product, light weight </a:t>
            </a:r>
            <a:r>
              <a:rPr lang="en-US" sz="2400" dirty="0" err="1" smtClean="0">
                <a:latin typeface="Fira Sans Light" panose="020B0604020202020204" charset="0"/>
              </a:rPr>
              <a:t>etc</a:t>
            </a:r>
            <a:r>
              <a:rPr lang="en-US" sz="2400" dirty="0" smtClean="0">
                <a:latin typeface="Fira Sans Light" panose="020B0604020202020204" charset="0"/>
              </a:rPr>
              <a:t> in top </a:t>
            </a:r>
            <a:r>
              <a:rPr lang="en-US" sz="2400" dirty="0" err="1" smtClean="0">
                <a:latin typeface="Fira Sans Light" panose="020B0604020202020204" charset="0"/>
              </a:rPr>
              <a:t>biwords</a:t>
            </a:r>
            <a:r>
              <a:rPr lang="en-US" sz="2400" dirty="0" smtClean="0">
                <a:latin typeface="Fira Sans Light" panose="020B0604020202020204" charset="0"/>
              </a:rPr>
              <a:t> illustrated customer happy for product and quality.</a:t>
            </a:r>
            <a:endParaRPr lang="en-US" sz="2400" dirty="0">
              <a:latin typeface="Fira Sans Light" panose="020B0604020202020204" charset="0"/>
            </a:endParaRPr>
          </a:p>
        </p:txBody>
      </p:sp>
      <p:pic>
        <p:nvPicPr>
          <p:cNvPr id="5" name="Picture 4"/>
          <p:cNvPicPr>
            <a:picLocks noChangeAspect="1"/>
          </p:cNvPicPr>
          <p:nvPr/>
        </p:nvPicPr>
        <p:blipFill>
          <a:blip r:embed="rId2"/>
          <a:stretch>
            <a:fillRect/>
          </a:stretch>
        </p:blipFill>
        <p:spPr>
          <a:xfrm>
            <a:off x="8458200" y="2857500"/>
            <a:ext cx="9448800" cy="6658374"/>
          </a:xfrm>
          <a:prstGeom prst="rect">
            <a:avLst/>
          </a:prstGeom>
        </p:spPr>
      </p:pic>
      <p:pic>
        <p:nvPicPr>
          <p:cNvPr id="10"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1915463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00" y="256128"/>
            <a:ext cx="14249400" cy="1991772"/>
            <a:chOff x="0" y="95251"/>
            <a:chExt cx="18999199" cy="2655695"/>
          </a:xfrm>
        </p:grpSpPr>
        <p:sp>
          <p:nvSpPr>
            <p:cNvPr id="3" name="TextBox 3"/>
            <p:cNvSpPr txBox="1"/>
            <p:nvPr/>
          </p:nvSpPr>
          <p:spPr>
            <a:xfrm>
              <a:off x="0" y="95251"/>
              <a:ext cx="17770770" cy="1655324"/>
            </a:xfrm>
            <a:prstGeom prst="rect">
              <a:avLst/>
            </a:prstGeom>
          </p:spPr>
          <p:txBody>
            <a:bodyPr lIns="0" tIns="0" rIns="0" bIns="0" rtlCol="0" anchor="t">
              <a:spAutoFit/>
            </a:bodyPr>
            <a:lstStyle/>
            <a:p>
              <a:pPr>
                <a:lnSpc>
                  <a:spcPts val="10999"/>
                </a:lnSpc>
              </a:pPr>
              <a:r>
                <a:rPr lang="en-US" sz="5400" dirty="0" smtClean="0">
                  <a:solidFill>
                    <a:srgbClr val="1836B2"/>
                  </a:solidFill>
                  <a:latin typeface="Fira Sans Medium Bold"/>
                </a:rPr>
                <a:t>Exploratory Data Analysis - 3</a:t>
              </a:r>
              <a:endParaRPr lang="en-US" sz="5400" dirty="0">
                <a:solidFill>
                  <a:srgbClr val="1836B2"/>
                </a:solidFill>
                <a:latin typeface="Fira Sans Medium Bold"/>
              </a:endParaRPr>
            </a:p>
          </p:txBody>
        </p:sp>
        <p:sp>
          <p:nvSpPr>
            <p:cNvPr id="4" name="TextBox 4"/>
            <p:cNvSpPr txBox="1"/>
            <p:nvPr/>
          </p:nvSpPr>
          <p:spPr>
            <a:xfrm>
              <a:off x="0" y="1930209"/>
              <a:ext cx="18999199" cy="820737"/>
            </a:xfrm>
            <a:prstGeom prst="rect">
              <a:avLst/>
            </a:prstGeom>
          </p:spPr>
          <p:txBody>
            <a:bodyPr wrap="square" lIns="0" tIns="0" rIns="0" bIns="0" rtlCol="0" anchor="t">
              <a:spAutoFit/>
            </a:bodyPr>
            <a:lstStyle/>
            <a:p>
              <a:r>
                <a:rPr lang="en-US" sz="4000" dirty="0">
                  <a:solidFill>
                    <a:srgbClr val="212121"/>
                  </a:solidFill>
                  <a:latin typeface="Fira Sans Light" panose="020B0604020202020204" charset="0"/>
                </a:rPr>
                <a:t>What is the top </a:t>
              </a:r>
              <a:r>
                <a:rPr lang="en-US" sz="4000" dirty="0" smtClean="0">
                  <a:solidFill>
                    <a:srgbClr val="212121"/>
                  </a:solidFill>
                  <a:latin typeface="Fira Sans Light" panose="020B0604020202020204" charset="0"/>
                </a:rPr>
                <a:t>word </a:t>
              </a:r>
              <a:r>
                <a:rPr lang="en-US" sz="4000" dirty="0">
                  <a:solidFill>
                    <a:srgbClr val="212121"/>
                  </a:solidFill>
                  <a:latin typeface="Fira Sans Light" panose="020B0604020202020204" charset="0"/>
                </a:rPr>
                <a:t>characteristics reviews for </a:t>
              </a:r>
              <a:r>
                <a:rPr lang="en-US" sz="4000" dirty="0" err="1" smtClean="0">
                  <a:solidFill>
                    <a:srgbClr val="212121"/>
                  </a:solidFill>
                  <a:latin typeface="Fira Sans Light" panose="020B0604020202020204" charset="0"/>
                </a:rPr>
                <a:t>negatif</a:t>
              </a:r>
              <a:r>
                <a:rPr lang="en-US" sz="4000" dirty="0" smtClean="0">
                  <a:solidFill>
                    <a:srgbClr val="212121"/>
                  </a:solidFill>
                  <a:latin typeface="Fira Sans Light" panose="020B0604020202020204" charset="0"/>
                </a:rPr>
                <a:t> </a:t>
              </a:r>
              <a:r>
                <a:rPr lang="en-US" sz="4000" dirty="0">
                  <a:solidFill>
                    <a:srgbClr val="212121"/>
                  </a:solidFill>
                  <a:latin typeface="Fira Sans Light" panose="020B0604020202020204" charset="0"/>
                </a:rPr>
                <a:t>?</a:t>
              </a:r>
            </a:p>
          </p:txBody>
        </p:sp>
      </p:grpSp>
      <p:grpSp>
        <p:nvGrpSpPr>
          <p:cNvPr id="14" name="Group 14"/>
          <p:cNvGrpSpPr/>
          <p:nvPr/>
        </p:nvGrpSpPr>
        <p:grpSpPr>
          <a:xfrm>
            <a:off x="0" y="9515874"/>
            <a:ext cx="18288000" cy="1542251"/>
            <a:chOff x="0" y="0"/>
            <a:chExt cx="63702308" cy="5372100"/>
          </a:xfrm>
        </p:grpSpPr>
        <p:sp>
          <p:nvSpPr>
            <p:cNvPr id="15" name="Freeform 15"/>
            <p:cNvSpPr/>
            <p:nvPr/>
          </p:nvSpPr>
          <p:spPr>
            <a:xfrm>
              <a:off x="0" y="0"/>
              <a:ext cx="63702307" cy="5372100"/>
            </a:xfrm>
            <a:custGeom>
              <a:avLst/>
              <a:gdLst/>
              <a:ahLst/>
              <a:cxnLst/>
              <a:rect l="l" t="t" r="r" b="b"/>
              <a:pathLst>
                <a:path w="63702307" h="5372100">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pic>
        <p:nvPicPr>
          <p:cNvPr id="5" name="Picture 4"/>
          <p:cNvPicPr>
            <a:picLocks noChangeAspect="1"/>
          </p:cNvPicPr>
          <p:nvPr/>
        </p:nvPicPr>
        <p:blipFill>
          <a:blip r:embed="rId2"/>
          <a:stretch>
            <a:fillRect/>
          </a:stretch>
        </p:blipFill>
        <p:spPr>
          <a:xfrm>
            <a:off x="7848600" y="2656985"/>
            <a:ext cx="10287000" cy="5661558"/>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
        <p:nvSpPr>
          <p:cNvPr id="13" name="TextBox 13"/>
          <p:cNvSpPr txBox="1"/>
          <p:nvPr/>
        </p:nvSpPr>
        <p:spPr>
          <a:xfrm>
            <a:off x="84014" y="2650873"/>
            <a:ext cx="7764586" cy="5909310"/>
          </a:xfrm>
          <a:prstGeom prst="rect">
            <a:avLst/>
          </a:prstGeom>
        </p:spPr>
        <p:txBody>
          <a:bodyPr wrap="square" lIns="0" tIns="0" rIns="0" bIns="0" rtlCol="0" anchor="t">
            <a:spAutoFit/>
          </a:bodyPr>
          <a:lstStyle/>
          <a:p>
            <a:r>
              <a:rPr lang="en-US" sz="2400" dirty="0">
                <a:latin typeface="Fira Sans Light" panose="020B0604020202020204" charset="0"/>
              </a:rPr>
              <a:t> We can observe </a:t>
            </a:r>
            <a:r>
              <a:rPr lang="en-US" sz="2400" dirty="0" smtClean="0">
                <a:latin typeface="Fira Sans Light" panose="020B0604020202020204" charset="0"/>
              </a:rPr>
              <a:t>:</a:t>
            </a:r>
          </a:p>
          <a:p>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If we want to see expression word negative, </a:t>
            </a:r>
            <a:r>
              <a:rPr lang="en-US" sz="2400" b="1" dirty="0" smtClean="0">
                <a:latin typeface="Fira Sans Light" panose="020B0604020202020204" charset="0"/>
              </a:rPr>
              <a:t>not</a:t>
            </a:r>
            <a:r>
              <a:rPr lang="en-US" sz="2400" dirty="0" smtClean="0">
                <a:latin typeface="Fira Sans Light" panose="020B0604020202020204" charset="0"/>
              </a:rPr>
              <a:t> as</a:t>
            </a:r>
            <a:r>
              <a:rPr lang="en-US" sz="2400" dirty="0">
                <a:latin typeface="Fira Sans Light" panose="020B0604020202020204" charset="0"/>
              </a:rPr>
              <a:t> </a:t>
            </a:r>
            <a:r>
              <a:rPr lang="en-US" sz="2400" dirty="0" smtClean="0">
                <a:latin typeface="Fira Sans Light" panose="020B0604020202020204" charset="0"/>
              </a:rPr>
              <a:t>the most frequent words to</a:t>
            </a:r>
            <a:r>
              <a:rPr lang="en-US" sz="2400" dirty="0">
                <a:latin typeface="Fira Sans Light" panose="020B0604020202020204" charset="0"/>
              </a:rPr>
              <a:t> </a:t>
            </a:r>
            <a:r>
              <a:rPr lang="en-US" sz="2400" dirty="0" smtClean="0">
                <a:latin typeface="Fira Sans Light" panose="020B0604020202020204" charset="0"/>
              </a:rPr>
              <a:t>show customer</a:t>
            </a:r>
            <a:r>
              <a:rPr lang="en-US" sz="2400" dirty="0">
                <a:latin typeface="Fira Sans Light" panose="020B0604020202020204" charset="0"/>
              </a:rPr>
              <a:t> </a:t>
            </a:r>
            <a:r>
              <a:rPr lang="en-US" sz="2400" dirty="0" smtClean="0">
                <a:latin typeface="Fira Sans Light" panose="020B0604020202020204" charset="0"/>
              </a:rPr>
              <a:t>disappointed expression, then bad, poor, and </a:t>
            </a:r>
            <a:r>
              <a:rPr lang="en-US" sz="2400" dirty="0" err="1" smtClean="0">
                <a:latin typeface="Fira Sans Light" panose="020B0604020202020204" charset="0"/>
              </a:rPr>
              <a:t>dont</a:t>
            </a:r>
            <a:r>
              <a:rPr lang="en-US" sz="2400" dirty="0" smtClean="0">
                <a:latin typeface="Fira Sans Light" panose="020B0604020202020204" charset="0"/>
              </a:rPr>
              <a:t> comfortable, best and great.</a:t>
            </a:r>
          </a:p>
          <a:p>
            <a:endParaRPr lang="en-US" sz="2400" dirty="0" smtClean="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Also Quite </a:t>
            </a:r>
            <a:r>
              <a:rPr lang="en-US" sz="2400" dirty="0">
                <a:latin typeface="Fira Sans Light" panose="020B0604020202020204" charset="0"/>
              </a:rPr>
              <a:t>impress for words such as product, shoe,  quality, </a:t>
            </a:r>
            <a:r>
              <a:rPr lang="en-US" sz="2400" dirty="0" smtClean="0">
                <a:latin typeface="Fira Sans Light" panose="020B0604020202020204" charset="0"/>
              </a:rPr>
              <a:t>buy, good and take </a:t>
            </a:r>
            <a:r>
              <a:rPr lang="en-US" sz="2400" dirty="0">
                <a:latin typeface="Fira Sans Light" panose="020B0604020202020204" charset="0"/>
              </a:rPr>
              <a:t>the top frequent</a:t>
            </a:r>
            <a:r>
              <a:rPr lang="en-US" sz="2400" dirty="0" smtClean="0">
                <a:latin typeface="Fira Sans Light" panose="020B0604020202020204" charset="0"/>
              </a:rPr>
              <a:t>. Seems also to be representative for our product that not able to satisfy our customer in quality.</a:t>
            </a:r>
          </a:p>
          <a:p>
            <a:pPr marL="457200" indent="-457200">
              <a:buFont typeface="Wingdings" panose="05000000000000000000" pitchFamily="2" charset="2"/>
              <a:buChar char="ü"/>
            </a:pPr>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We will see </a:t>
            </a:r>
            <a:r>
              <a:rPr lang="en-US" sz="2400" dirty="0" err="1" smtClean="0">
                <a:latin typeface="Fira Sans Light" panose="020B0604020202020204" charset="0"/>
              </a:rPr>
              <a:t>triwords</a:t>
            </a:r>
            <a:r>
              <a:rPr lang="en-US" sz="2400" dirty="0" smtClean="0">
                <a:latin typeface="Fira Sans Light" panose="020B0604020202020204" charset="0"/>
              </a:rPr>
              <a:t> to see in detail for negative expression. This is also as per EDA-1 if customer not happy, they </a:t>
            </a:r>
            <a:r>
              <a:rPr lang="en-US" sz="2400" dirty="0">
                <a:latin typeface="Fira Sans Light" panose="020B0604020202020204" charset="0"/>
              </a:rPr>
              <a:t>will write too </a:t>
            </a:r>
            <a:r>
              <a:rPr lang="en-US" sz="2400" dirty="0" smtClean="0">
                <a:latin typeface="Fira Sans Light" panose="020B0604020202020204" charset="0"/>
              </a:rPr>
              <a:t>much. </a:t>
            </a:r>
            <a:endParaRPr lang="en-US" sz="2400" dirty="0">
              <a:latin typeface="Fira Sans Light" panose="020B0604020202020204" charset="0"/>
            </a:endParaRPr>
          </a:p>
          <a:p>
            <a:pPr marL="457200" indent="-457200">
              <a:buFont typeface="Wingdings" panose="05000000000000000000" pitchFamily="2" charset="2"/>
              <a:buChar char="ü"/>
            </a:pPr>
            <a:r>
              <a:rPr lang="en-US" sz="2400" dirty="0" smtClean="0">
                <a:latin typeface="Fira Sans Light" panose="020B0604020202020204" charset="0"/>
              </a:rPr>
              <a:t> </a:t>
            </a:r>
            <a:endParaRPr lang="en-US" sz="2400" dirty="0">
              <a:latin typeface="Fira Sans Light" panose="020B0604020202020204" charset="0"/>
            </a:endParaRPr>
          </a:p>
        </p:txBody>
      </p:sp>
    </p:spTree>
    <p:extLst>
      <p:ext uri="{BB962C8B-B14F-4D97-AF65-F5344CB8AC3E}">
        <p14:creationId xmlns:p14="http://schemas.microsoft.com/office/powerpoint/2010/main" val="2569823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332328"/>
            <a:ext cx="14249400" cy="1991772"/>
            <a:chOff x="0" y="95251"/>
            <a:chExt cx="18999199" cy="2655695"/>
          </a:xfrm>
        </p:grpSpPr>
        <p:sp>
          <p:nvSpPr>
            <p:cNvPr id="3" name="TextBox 3"/>
            <p:cNvSpPr txBox="1"/>
            <p:nvPr/>
          </p:nvSpPr>
          <p:spPr>
            <a:xfrm>
              <a:off x="0" y="95251"/>
              <a:ext cx="17770770" cy="1655325"/>
            </a:xfrm>
            <a:prstGeom prst="rect">
              <a:avLst/>
            </a:prstGeom>
          </p:spPr>
          <p:txBody>
            <a:bodyPr lIns="0" tIns="0" rIns="0" bIns="0" rtlCol="0" anchor="t">
              <a:spAutoFit/>
            </a:bodyPr>
            <a:lstStyle/>
            <a:p>
              <a:pPr>
                <a:lnSpc>
                  <a:spcPts val="10999"/>
                </a:lnSpc>
              </a:pPr>
              <a:r>
                <a:rPr lang="en-US" sz="5400" dirty="0" smtClean="0">
                  <a:solidFill>
                    <a:srgbClr val="1836B2"/>
                  </a:solidFill>
                  <a:latin typeface="Fira Sans Medium Bold"/>
                </a:rPr>
                <a:t>Exploratory Data Analysis - 3</a:t>
              </a:r>
              <a:endParaRPr lang="en-US" sz="5400" dirty="0">
                <a:solidFill>
                  <a:srgbClr val="1836B2"/>
                </a:solidFill>
                <a:latin typeface="Fira Sans Medium Bold"/>
              </a:endParaRPr>
            </a:p>
          </p:txBody>
        </p:sp>
        <p:sp>
          <p:nvSpPr>
            <p:cNvPr id="4" name="TextBox 4"/>
            <p:cNvSpPr txBox="1"/>
            <p:nvPr/>
          </p:nvSpPr>
          <p:spPr>
            <a:xfrm>
              <a:off x="0" y="1930209"/>
              <a:ext cx="18999199" cy="820737"/>
            </a:xfrm>
            <a:prstGeom prst="rect">
              <a:avLst/>
            </a:prstGeom>
          </p:spPr>
          <p:txBody>
            <a:bodyPr wrap="square" lIns="0" tIns="0" rIns="0" bIns="0" rtlCol="0" anchor="t">
              <a:spAutoFit/>
            </a:bodyPr>
            <a:lstStyle/>
            <a:p>
              <a:r>
                <a:rPr lang="en-US" sz="4000" dirty="0">
                  <a:solidFill>
                    <a:srgbClr val="212121"/>
                  </a:solidFill>
                  <a:latin typeface="Fira Sans Light" panose="020B0604020202020204" charset="0"/>
                </a:rPr>
                <a:t>What is the top </a:t>
              </a:r>
              <a:r>
                <a:rPr lang="en-US" sz="4000" dirty="0" err="1" smtClean="0">
                  <a:solidFill>
                    <a:srgbClr val="212121"/>
                  </a:solidFill>
                  <a:latin typeface="Fira Sans Light" panose="020B0604020202020204" charset="0"/>
                </a:rPr>
                <a:t>triwords</a:t>
              </a:r>
              <a:r>
                <a:rPr lang="en-US" sz="4000" dirty="0" smtClean="0">
                  <a:solidFill>
                    <a:srgbClr val="212121"/>
                  </a:solidFill>
                  <a:latin typeface="Fira Sans Light" panose="020B0604020202020204" charset="0"/>
                </a:rPr>
                <a:t> </a:t>
              </a:r>
              <a:r>
                <a:rPr lang="en-US" sz="4000" dirty="0">
                  <a:solidFill>
                    <a:srgbClr val="212121"/>
                  </a:solidFill>
                  <a:latin typeface="Fira Sans Light" panose="020B0604020202020204" charset="0"/>
                </a:rPr>
                <a:t>characteristics reviews for </a:t>
              </a:r>
              <a:r>
                <a:rPr lang="en-US" sz="4000" dirty="0" err="1" smtClean="0">
                  <a:solidFill>
                    <a:srgbClr val="212121"/>
                  </a:solidFill>
                  <a:latin typeface="Fira Sans Light" panose="020B0604020202020204" charset="0"/>
                </a:rPr>
                <a:t>negatif</a:t>
              </a:r>
              <a:r>
                <a:rPr lang="en-US" sz="4000" dirty="0" smtClean="0">
                  <a:solidFill>
                    <a:srgbClr val="212121"/>
                  </a:solidFill>
                  <a:latin typeface="Fira Sans Light" panose="020B0604020202020204" charset="0"/>
                </a:rPr>
                <a:t> </a:t>
              </a:r>
              <a:r>
                <a:rPr lang="en-US" sz="4000" dirty="0">
                  <a:solidFill>
                    <a:srgbClr val="212121"/>
                  </a:solidFill>
                  <a:latin typeface="Fira Sans Light" panose="020B0604020202020204" charset="0"/>
                </a:rPr>
                <a:t>?</a:t>
              </a:r>
            </a:p>
          </p:txBody>
        </p:sp>
      </p:grpSp>
      <p:grpSp>
        <p:nvGrpSpPr>
          <p:cNvPr id="14" name="Group 14"/>
          <p:cNvGrpSpPr/>
          <p:nvPr/>
        </p:nvGrpSpPr>
        <p:grpSpPr>
          <a:xfrm>
            <a:off x="0" y="9515874"/>
            <a:ext cx="18288000" cy="1542251"/>
            <a:chOff x="0" y="0"/>
            <a:chExt cx="63702308" cy="5372100"/>
          </a:xfrm>
        </p:grpSpPr>
        <p:sp>
          <p:nvSpPr>
            <p:cNvPr id="15" name="Freeform 15"/>
            <p:cNvSpPr/>
            <p:nvPr/>
          </p:nvSpPr>
          <p:spPr>
            <a:xfrm>
              <a:off x="0" y="0"/>
              <a:ext cx="63702307" cy="5372100"/>
            </a:xfrm>
            <a:custGeom>
              <a:avLst/>
              <a:gdLst/>
              <a:ahLst/>
              <a:cxnLst/>
              <a:rect l="l" t="t" r="r" b="b"/>
              <a:pathLst>
                <a:path w="63702307" h="5372100">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sp>
        <p:nvSpPr>
          <p:cNvPr id="20" name="TextBox 13"/>
          <p:cNvSpPr txBox="1"/>
          <p:nvPr/>
        </p:nvSpPr>
        <p:spPr>
          <a:xfrm>
            <a:off x="541214" y="3062316"/>
            <a:ext cx="7916986" cy="3323987"/>
          </a:xfrm>
          <a:prstGeom prst="rect">
            <a:avLst/>
          </a:prstGeom>
        </p:spPr>
        <p:txBody>
          <a:bodyPr wrap="square" lIns="0" tIns="0" rIns="0" bIns="0" rtlCol="0" anchor="t">
            <a:spAutoFit/>
          </a:bodyPr>
          <a:lstStyle/>
          <a:p>
            <a:r>
              <a:rPr lang="en-US" sz="2400" dirty="0" smtClean="0">
                <a:latin typeface="Fira Sans Light" panose="020B0604020202020204" charset="0"/>
              </a:rPr>
              <a:t>We</a:t>
            </a:r>
            <a:r>
              <a:rPr lang="en-US" sz="2400" dirty="0">
                <a:latin typeface="Fira Sans Light" panose="020B0604020202020204" charset="0"/>
              </a:rPr>
              <a:t> can observe </a:t>
            </a:r>
            <a:r>
              <a:rPr lang="en-US" sz="2400" dirty="0" smtClean="0">
                <a:latin typeface="Fira Sans Light" panose="020B0604020202020204" charset="0"/>
              </a:rPr>
              <a:t>:</a:t>
            </a:r>
          </a:p>
          <a:p>
            <a:endParaRPr lang="en-US" sz="2400" dirty="0">
              <a:latin typeface="Fira Sans Light" panose="020B0604020202020204" charset="0"/>
            </a:endParaRPr>
          </a:p>
          <a:p>
            <a:pPr marL="342900" indent="-342900">
              <a:buFont typeface="Wingdings" panose="05000000000000000000" pitchFamily="2" charset="2"/>
              <a:buChar char="ü"/>
            </a:pPr>
            <a:r>
              <a:rPr lang="en-US" sz="2400" dirty="0" smtClean="0">
                <a:latin typeface="Fira Sans Light" panose="020B0604020202020204" charset="0"/>
              </a:rPr>
              <a:t>Product</a:t>
            </a:r>
            <a:r>
              <a:rPr lang="en-US" sz="2400" dirty="0">
                <a:latin typeface="Fira Sans Light" panose="020B0604020202020204" charset="0"/>
              </a:rPr>
              <a:t> </a:t>
            </a:r>
            <a:r>
              <a:rPr lang="en-US" sz="2400" dirty="0" err="1">
                <a:latin typeface="Fira Sans Light" panose="020B0604020202020204" charset="0"/>
              </a:rPr>
              <a:t>dont</a:t>
            </a:r>
            <a:r>
              <a:rPr lang="en-US" sz="2400" dirty="0">
                <a:latin typeface="Fira Sans Light" panose="020B0604020202020204" charset="0"/>
              </a:rPr>
              <a:t> buy as the </a:t>
            </a:r>
            <a:r>
              <a:rPr lang="en-US" sz="2400" dirty="0" smtClean="0">
                <a:latin typeface="Fira Sans Light" panose="020B0604020202020204" charset="0"/>
              </a:rPr>
              <a:t>most frequent</a:t>
            </a:r>
            <a:r>
              <a:rPr lang="en-US" sz="2400" dirty="0">
                <a:latin typeface="Fira Sans Light" panose="020B0604020202020204" charset="0"/>
              </a:rPr>
              <a:t> </a:t>
            </a:r>
            <a:r>
              <a:rPr lang="en-US" sz="2400" dirty="0" err="1" smtClean="0">
                <a:latin typeface="Fira Sans Light" panose="020B0604020202020204" charset="0"/>
              </a:rPr>
              <a:t>triwords</a:t>
            </a:r>
            <a:r>
              <a:rPr lang="en-US" sz="2400" dirty="0">
                <a:latin typeface="Fira Sans Light" panose="020B0604020202020204" charset="0"/>
              </a:rPr>
              <a:t> </a:t>
            </a:r>
            <a:r>
              <a:rPr lang="en-US" sz="2400" dirty="0" smtClean="0">
                <a:latin typeface="Fira Sans Light" panose="020B0604020202020204" charset="0"/>
              </a:rPr>
              <a:t>negative. Seems</a:t>
            </a:r>
            <a:r>
              <a:rPr lang="en-US" sz="2400" dirty="0">
                <a:latin typeface="Fira Sans Light" panose="020B0604020202020204" charset="0"/>
              </a:rPr>
              <a:t> to be the first thing </a:t>
            </a:r>
            <a:r>
              <a:rPr lang="en-US" sz="2400" dirty="0" smtClean="0">
                <a:latin typeface="Fira Sans Light" panose="020B0604020202020204" charset="0"/>
              </a:rPr>
              <a:t>to do</a:t>
            </a:r>
            <a:r>
              <a:rPr lang="en-US" sz="2400" dirty="0">
                <a:latin typeface="Fira Sans Light" panose="020B0604020202020204" charset="0"/>
              </a:rPr>
              <a:t> </a:t>
            </a:r>
            <a:r>
              <a:rPr lang="en-US" sz="2400" dirty="0" smtClean="0">
                <a:latin typeface="Fira Sans Light" panose="020B0604020202020204" charset="0"/>
              </a:rPr>
              <a:t>for customer</a:t>
            </a:r>
            <a:r>
              <a:rPr lang="en-US" sz="2400" dirty="0">
                <a:latin typeface="Fira Sans Light" panose="020B0604020202020204" charset="0"/>
              </a:rPr>
              <a:t> </a:t>
            </a:r>
            <a:r>
              <a:rPr lang="en-US" sz="2400" dirty="0" smtClean="0">
                <a:latin typeface="Fira Sans Light" panose="020B0604020202020204" charset="0"/>
              </a:rPr>
              <a:t>negative that</a:t>
            </a:r>
            <a:r>
              <a:rPr lang="en-US" sz="2400" dirty="0">
                <a:latin typeface="Fira Sans Light" panose="020B0604020202020204" charset="0"/>
              </a:rPr>
              <a:t> </a:t>
            </a:r>
            <a:r>
              <a:rPr lang="en-US" sz="2400" dirty="0" err="1" smtClean="0">
                <a:latin typeface="Fira Sans Light" panose="020B0604020202020204" charset="0"/>
              </a:rPr>
              <a:t>isnot</a:t>
            </a:r>
            <a:r>
              <a:rPr lang="en-US" sz="2400" dirty="0" smtClean="0">
                <a:latin typeface="Fira Sans Light" panose="020B0604020202020204" charset="0"/>
              </a:rPr>
              <a:t> given</a:t>
            </a:r>
            <a:r>
              <a:rPr lang="en-US" sz="2400" dirty="0">
                <a:latin typeface="Fira Sans Light" panose="020B0604020202020204" charset="0"/>
              </a:rPr>
              <a:t> </a:t>
            </a:r>
            <a:r>
              <a:rPr lang="en-US" sz="2400" dirty="0" err="1" smtClean="0">
                <a:latin typeface="Fira Sans Light" panose="020B0604020202020204" charset="0"/>
              </a:rPr>
              <a:t>recommen</a:t>
            </a:r>
            <a:r>
              <a:rPr lang="en-US" sz="2400" dirty="0" smtClean="0">
                <a:latin typeface="Fira Sans Light" panose="020B0604020202020204" charset="0"/>
              </a:rPr>
              <a:t> about</a:t>
            </a:r>
            <a:r>
              <a:rPr lang="en-US" sz="2400" dirty="0">
                <a:latin typeface="Fira Sans Light" panose="020B0604020202020204" charset="0"/>
              </a:rPr>
              <a:t> </a:t>
            </a:r>
            <a:r>
              <a:rPr lang="en-US" sz="2400" dirty="0" smtClean="0">
                <a:latin typeface="Fira Sans Light" panose="020B0604020202020204" charset="0"/>
              </a:rPr>
              <a:t>product.</a:t>
            </a:r>
          </a:p>
          <a:p>
            <a:endParaRPr lang="en-US" sz="2400" dirty="0" smtClean="0">
              <a:latin typeface="Fira Sans Light" panose="020B0604020202020204" charset="0"/>
            </a:endParaRPr>
          </a:p>
          <a:p>
            <a:pPr marL="342900" indent="-342900">
              <a:buFont typeface="Wingdings" panose="05000000000000000000" pitchFamily="2" charset="2"/>
              <a:buChar char="ü"/>
            </a:pPr>
            <a:r>
              <a:rPr lang="en-US" sz="2400" dirty="0" smtClean="0">
                <a:latin typeface="Fira Sans Light" panose="020B0604020202020204" charset="0"/>
              </a:rPr>
              <a:t>up to mark, poor quality product etc. these expression showed the product below standard or expectation</a:t>
            </a:r>
            <a:endParaRPr lang="en-US" sz="2400" dirty="0">
              <a:latin typeface="Fira Sans Light" panose="020B0604020202020204" charset="0"/>
            </a:endParaRPr>
          </a:p>
        </p:txBody>
      </p:sp>
      <p:pic>
        <p:nvPicPr>
          <p:cNvPr id="6" name="Picture 5"/>
          <p:cNvPicPr>
            <a:picLocks noChangeAspect="1"/>
          </p:cNvPicPr>
          <p:nvPr/>
        </p:nvPicPr>
        <p:blipFill>
          <a:blip r:embed="rId2"/>
          <a:stretch>
            <a:fillRect/>
          </a:stretch>
        </p:blipFill>
        <p:spPr>
          <a:xfrm>
            <a:off x="8458200" y="2876883"/>
            <a:ext cx="9448800" cy="6381417"/>
          </a:xfrm>
          <a:prstGeom prst="rect">
            <a:avLst/>
          </a:prstGeom>
        </p:spPr>
      </p:pic>
      <p:sp>
        <p:nvSpPr>
          <p:cNvPr id="7" name="Rectangle 6"/>
          <p:cNvSpPr/>
          <p:nvPr/>
        </p:nvSpPr>
        <p:spPr>
          <a:xfrm>
            <a:off x="541214" y="6438900"/>
            <a:ext cx="7785368" cy="1569660"/>
          </a:xfrm>
          <a:prstGeom prst="rect">
            <a:avLst/>
          </a:prstGeom>
        </p:spPr>
        <p:txBody>
          <a:bodyPr wrap="square">
            <a:spAutoFit/>
          </a:bodyPr>
          <a:lstStyle/>
          <a:p>
            <a:r>
              <a:rPr lang="en-US" sz="2400" dirty="0" smtClean="0">
                <a:latin typeface="Fira Sans Light" panose="020B0604020202020204" charset="0"/>
              </a:rPr>
              <a:t>These expression negative comment is really critical to business to check the product in details. If the product selling by seller or distributor, can give them alert for their product. So they can change negative to positive</a:t>
            </a:r>
            <a:endParaRPr lang="en-US" sz="2400" dirty="0">
              <a:latin typeface="Fira Sans Light" panose="020B0604020202020204" charset="0"/>
            </a:endParaRPr>
          </a:p>
        </p:txBody>
      </p:sp>
      <p:pic>
        <p:nvPicPr>
          <p:cNvPr id="11"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34026"/>
          <a:stretch>
            <a:fillRect/>
          </a:stretch>
        </p:blipFill>
        <p:spPr>
          <a:xfrm flipH="1">
            <a:off x="12039599" y="-2921689"/>
            <a:ext cx="7086601" cy="4495228"/>
          </a:xfrm>
          <a:prstGeom prst="rect">
            <a:avLst/>
          </a:prstGeom>
        </p:spPr>
      </p:pic>
    </p:spTree>
    <p:extLst>
      <p:ext uri="{BB962C8B-B14F-4D97-AF65-F5344CB8AC3E}">
        <p14:creationId xmlns:p14="http://schemas.microsoft.com/office/powerpoint/2010/main" val="1691593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510</Words>
  <Application>Microsoft Office PowerPoint</Application>
  <PresentationFormat>Custom</PresentationFormat>
  <Paragraphs>118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Fira Sans Bold Bold</vt:lpstr>
      <vt:lpstr>Fira Sans Light</vt:lpstr>
      <vt:lpstr>Fira Sans Medium Bold</vt:lpstr>
      <vt:lpstr>Times New Roman</vt:lpstr>
      <vt:lpstr>Arial</vt:lpstr>
      <vt:lpstr>Fira Sans Light Bold</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Purple Casual Corporate App Development Startup Sales Presentation</dc:title>
  <dc:creator>Toshiba</dc:creator>
  <cp:lastModifiedBy>Toshiba</cp:lastModifiedBy>
  <cp:revision>48</cp:revision>
  <dcterms:created xsi:type="dcterms:W3CDTF">2006-08-16T00:00:00Z</dcterms:created>
  <dcterms:modified xsi:type="dcterms:W3CDTF">2021-09-26T07:59:03Z</dcterms:modified>
  <dc:identifier>DAEq4lrWm6U</dc:identifier>
</cp:coreProperties>
</file>